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9"/>
  </p:notesMasterIdLst>
  <p:sldIdLst>
    <p:sldId id="256" r:id="rId2"/>
    <p:sldId id="363" r:id="rId3"/>
    <p:sldId id="364" r:id="rId4"/>
    <p:sldId id="403" r:id="rId5"/>
    <p:sldId id="404" r:id="rId6"/>
    <p:sldId id="405" r:id="rId7"/>
    <p:sldId id="408" r:id="rId8"/>
    <p:sldId id="407" r:id="rId9"/>
    <p:sldId id="409" r:id="rId10"/>
    <p:sldId id="410" r:id="rId11"/>
    <p:sldId id="411" r:id="rId12"/>
    <p:sldId id="412" r:id="rId13"/>
    <p:sldId id="413" r:id="rId14"/>
    <p:sldId id="414" r:id="rId15"/>
    <p:sldId id="415" r:id="rId16"/>
    <p:sldId id="417" r:id="rId17"/>
    <p:sldId id="418" r:id="rId18"/>
    <p:sldId id="419" r:id="rId19"/>
    <p:sldId id="420" r:id="rId20"/>
    <p:sldId id="421" r:id="rId21"/>
    <p:sldId id="422" r:id="rId22"/>
    <p:sldId id="423" r:id="rId23"/>
    <p:sldId id="424" r:id="rId24"/>
    <p:sldId id="425" r:id="rId25"/>
    <p:sldId id="426" r:id="rId26"/>
    <p:sldId id="428" r:id="rId27"/>
    <p:sldId id="40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02" autoAdjust="0"/>
    <p:restoredTop sz="94660"/>
  </p:normalViewPr>
  <p:slideViewPr>
    <p:cSldViewPr>
      <p:cViewPr>
        <p:scale>
          <a:sx n="75" d="100"/>
          <a:sy n="75" d="100"/>
        </p:scale>
        <p:origin x="-1344" y="-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8F990F-21C6-4147-8A1A-53FCE1217BD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03F854-9E5D-4118-A05A-CB49E4CBF18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12/19/2022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searchgate.net/publication/344292932_Computer-aided_diagnosis_of_skin_cancer_based_on_soft_computing_technique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304800"/>
            <a:ext cx="8153400" cy="14700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kanserinin</a:t>
            </a:r>
            <a:r>
              <a:rPr lang="en-US" dirty="0" smtClean="0"/>
              <a:t> </a:t>
            </a:r>
            <a:r>
              <a:rPr lang="en-US" dirty="0" err="1" smtClean="0"/>
              <a:t>yumuşak</a:t>
            </a:r>
            <a:r>
              <a:rPr lang="en-US" dirty="0" smtClean="0"/>
              <a:t> </a:t>
            </a:r>
            <a:r>
              <a:rPr lang="en-US" dirty="0" err="1" smtClean="0"/>
              <a:t>hesaplama</a:t>
            </a:r>
            <a:r>
              <a:rPr lang="en-US" dirty="0" smtClean="0"/>
              <a:t> </a:t>
            </a:r>
            <a:r>
              <a:rPr lang="en-US" dirty="0" err="1" smtClean="0"/>
              <a:t>teknikleri</a:t>
            </a:r>
            <a:r>
              <a:rPr lang="en-US" dirty="0" smtClean="0"/>
              <a:t> </a:t>
            </a:r>
            <a:r>
              <a:rPr lang="en-US" dirty="0" err="1" smtClean="0"/>
              <a:t>üzerine</a:t>
            </a:r>
            <a:r>
              <a:rPr lang="en-US" dirty="0" smtClean="0"/>
              <a:t> </a:t>
            </a:r>
            <a:r>
              <a:rPr lang="en-US" dirty="0" err="1" smtClean="0"/>
              <a:t>bilgisayar</a:t>
            </a:r>
            <a:r>
              <a:rPr lang="en-US" dirty="0" smtClean="0"/>
              <a:t> </a:t>
            </a:r>
            <a:r>
              <a:rPr lang="en-US" dirty="0" err="1" smtClean="0"/>
              <a:t>destekli</a:t>
            </a:r>
            <a:r>
              <a:rPr lang="en-US" dirty="0" smtClean="0"/>
              <a:t> </a:t>
            </a:r>
            <a:r>
              <a:rPr lang="en-US" dirty="0" err="1" smtClean="0"/>
              <a:t>tanısı</a:t>
            </a:r>
            <a:endParaRPr lang="en-US" dirty="0"/>
          </a:p>
        </p:txBody>
      </p:sp>
      <p:pic>
        <p:nvPicPr>
          <p:cNvPr id="4" name="Picture 3" descr="2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52600" y="1905000"/>
            <a:ext cx="6705600" cy="4673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0"/>
            <a:ext cx="4134427" cy="326753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867400" y="457200"/>
            <a:ext cx="26670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burada</a:t>
            </a:r>
            <a:r>
              <a:rPr lang="en-US" dirty="0" smtClean="0"/>
              <a:t> Wk </a:t>
            </a:r>
            <a:r>
              <a:rPr lang="en-US" dirty="0" err="1" smtClean="0"/>
              <a:t>bağlantının</a:t>
            </a:r>
            <a:r>
              <a:rPr lang="en-US" dirty="0" smtClean="0"/>
              <a:t> </a:t>
            </a:r>
            <a:r>
              <a:rPr lang="en-US" dirty="0" err="1" smtClean="0"/>
              <a:t>ağırlığını</a:t>
            </a:r>
            <a:r>
              <a:rPr lang="en-US" dirty="0" smtClean="0"/>
              <a:t>, L </a:t>
            </a:r>
            <a:r>
              <a:rPr lang="en-US" dirty="0" err="1" smtClean="0"/>
              <a:t>katman</a:t>
            </a:r>
            <a:r>
              <a:rPr lang="en-US" dirty="0" smtClean="0"/>
              <a:t> </a:t>
            </a:r>
            <a:r>
              <a:rPr lang="en-US" dirty="0" err="1" smtClean="0"/>
              <a:t>bağlantılarının</a:t>
            </a:r>
            <a:r>
              <a:rPr lang="en-US" dirty="0" smtClean="0"/>
              <a:t> </a:t>
            </a:r>
            <a:r>
              <a:rPr lang="en-US" dirty="0" err="1" smtClean="0"/>
              <a:t>toplam</a:t>
            </a:r>
            <a:r>
              <a:rPr lang="en-US" dirty="0" smtClean="0"/>
              <a:t> </a:t>
            </a:r>
            <a:r>
              <a:rPr lang="en-US" dirty="0" err="1" smtClean="0"/>
              <a:t>sayısını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K </a:t>
            </a:r>
            <a:r>
              <a:rPr lang="en-US" dirty="0" err="1" smtClean="0"/>
              <a:t>katman</a:t>
            </a:r>
            <a:r>
              <a:rPr lang="en-US" dirty="0" smtClean="0"/>
              <a:t> l </a:t>
            </a:r>
            <a:r>
              <a:rPr lang="en-US" dirty="0" err="1" smtClean="0"/>
              <a:t>bağlantılarının</a:t>
            </a:r>
            <a:r>
              <a:rPr lang="en-US" dirty="0" smtClean="0"/>
              <a:t> </a:t>
            </a:r>
            <a:r>
              <a:rPr lang="en-US" dirty="0" err="1" smtClean="0"/>
              <a:t>sayısını</a:t>
            </a:r>
            <a:r>
              <a:rPr lang="en-US" dirty="0" smtClean="0"/>
              <a:t> </a:t>
            </a:r>
            <a:r>
              <a:rPr lang="en-US" dirty="0" err="1" smtClean="0"/>
              <a:t>gösterir</a:t>
            </a:r>
            <a:r>
              <a:rPr lang="en-US" dirty="0" smtClean="0"/>
              <a:t>.</a:t>
            </a:r>
          </a:p>
        </p:txBody>
      </p:sp>
      <p:sp>
        <p:nvSpPr>
          <p:cNvPr id="6" name="Rectangle 5"/>
          <p:cNvSpPr/>
          <p:nvPr/>
        </p:nvSpPr>
        <p:spPr>
          <a:xfrm>
            <a:off x="1143000" y="3505200"/>
            <a:ext cx="80010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Metasezgisel</a:t>
            </a:r>
            <a:r>
              <a:rPr lang="en-US" dirty="0" smtClean="0"/>
              <a:t> </a:t>
            </a:r>
            <a:r>
              <a:rPr lang="en-US" dirty="0" err="1" smtClean="0"/>
              <a:t>yöntemler</a:t>
            </a:r>
            <a:r>
              <a:rPr lang="en-US" dirty="0" smtClean="0"/>
              <a:t>, </a:t>
            </a:r>
            <a:r>
              <a:rPr lang="en-US" dirty="0" err="1" smtClean="0"/>
              <a:t>farklı</a:t>
            </a:r>
            <a:r>
              <a:rPr lang="en-US" dirty="0" smtClean="0"/>
              <a:t> </a:t>
            </a:r>
            <a:r>
              <a:rPr lang="en-US" dirty="0" err="1" smtClean="0"/>
              <a:t>fenomenlerden</a:t>
            </a:r>
            <a:r>
              <a:rPr lang="en-US" dirty="0" smtClean="0"/>
              <a:t> </a:t>
            </a:r>
            <a:r>
              <a:rPr lang="en-US" dirty="0" err="1" smtClean="0"/>
              <a:t>ilham</a:t>
            </a:r>
            <a:r>
              <a:rPr lang="en-US" dirty="0" smtClean="0"/>
              <a:t> </a:t>
            </a:r>
            <a:r>
              <a:rPr lang="en-US" dirty="0" err="1" smtClean="0"/>
              <a:t>alan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kısa</a:t>
            </a:r>
            <a:r>
              <a:rPr lang="en-US" dirty="0" smtClean="0"/>
              <a:t> </a:t>
            </a:r>
            <a:r>
              <a:rPr lang="en-US" dirty="0" err="1" smtClean="0"/>
              <a:t>sürede</a:t>
            </a:r>
            <a:r>
              <a:rPr lang="en-US" dirty="0" smtClean="0"/>
              <a:t> </a:t>
            </a:r>
            <a:r>
              <a:rPr lang="en-US" dirty="0" err="1" smtClean="0"/>
              <a:t>küresel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optimum </a:t>
            </a:r>
            <a:r>
              <a:rPr lang="en-US" dirty="0" err="1" smtClean="0"/>
              <a:t>değer</a:t>
            </a:r>
            <a:r>
              <a:rPr lang="en-US" dirty="0" smtClean="0"/>
              <a:t> </a:t>
            </a:r>
            <a:r>
              <a:rPr lang="en-US" dirty="0" err="1" smtClean="0"/>
              <a:t>bulmada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iyi</a:t>
            </a:r>
            <a:r>
              <a:rPr lang="en-US" dirty="0" smtClean="0"/>
              <a:t> </a:t>
            </a:r>
            <a:r>
              <a:rPr lang="en-US" dirty="0" err="1" smtClean="0"/>
              <a:t>verimliliğe</a:t>
            </a:r>
            <a:r>
              <a:rPr lang="en-US" dirty="0" smtClean="0"/>
              <a:t> </a:t>
            </a:r>
            <a:r>
              <a:rPr lang="en-US" dirty="0" err="1" smtClean="0"/>
              <a:t>sahip</a:t>
            </a:r>
            <a:r>
              <a:rPr lang="en-US" dirty="0" smtClean="0"/>
              <a:t> </a:t>
            </a:r>
            <a:r>
              <a:rPr lang="en-US" dirty="0" err="1" smtClean="0"/>
              <a:t>olan</a:t>
            </a:r>
            <a:r>
              <a:rPr lang="en-US" dirty="0" smtClean="0"/>
              <a:t> </a:t>
            </a:r>
            <a:r>
              <a:rPr lang="en-US" dirty="0" err="1" smtClean="0"/>
              <a:t>bazı</a:t>
            </a:r>
            <a:r>
              <a:rPr lang="en-US" dirty="0" smtClean="0"/>
              <a:t> </a:t>
            </a:r>
            <a:r>
              <a:rPr lang="en-US" dirty="0" err="1" smtClean="0"/>
              <a:t>optimizasyon</a:t>
            </a:r>
            <a:r>
              <a:rPr lang="en-US" dirty="0" smtClean="0"/>
              <a:t> </a:t>
            </a:r>
            <a:r>
              <a:rPr lang="en-US" dirty="0" err="1" smtClean="0"/>
              <a:t>yöntemleridir</a:t>
            </a:r>
            <a:r>
              <a:rPr lang="en-US" dirty="0" smtClean="0"/>
              <a:t>. Son </a:t>
            </a:r>
            <a:r>
              <a:rPr lang="en-US" dirty="0" err="1" smtClean="0"/>
              <a:t>zamanlarda</a:t>
            </a:r>
            <a:r>
              <a:rPr lang="en-US" dirty="0" smtClean="0"/>
              <a:t>, </a:t>
            </a:r>
            <a:r>
              <a:rPr lang="en-US" dirty="0" err="1" smtClean="0"/>
              <a:t>çeşitli</a:t>
            </a:r>
            <a:r>
              <a:rPr lang="en-US" dirty="0" smtClean="0"/>
              <a:t> </a:t>
            </a:r>
            <a:r>
              <a:rPr lang="en-US" dirty="0" err="1" smtClean="0"/>
              <a:t>metasezgisel</a:t>
            </a:r>
            <a:r>
              <a:rPr lang="en-US" dirty="0" smtClean="0"/>
              <a:t> </a:t>
            </a:r>
            <a:r>
              <a:rPr lang="en-US" dirty="0" err="1" smtClean="0"/>
              <a:t>yöntemler</a:t>
            </a:r>
            <a:r>
              <a:rPr lang="en-US" dirty="0" smtClean="0"/>
              <a:t> </a:t>
            </a:r>
            <a:r>
              <a:rPr lang="en-US" dirty="0" err="1" smtClean="0"/>
              <a:t>tanıtılmıştır</a:t>
            </a:r>
            <a:r>
              <a:rPr lang="en-US" dirty="0" smtClean="0"/>
              <a:t>. </a:t>
            </a:r>
            <a:r>
              <a:rPr lang="en-US" dirty="0" err="1" smtClean="0"/>
              <a:t>Örneğin</a:t>
            </a:r>
            <a:r>
              <a:rPr lang="en-US" dirty="0" smtClean="0"/>
              <a:t>, optimum </a:t>
            </a:r>
            <a:r>
              <a:rPr lang="en-US" dirty="0" err="1" smtClean="0"/>
              <a:t>formülü</a:t>
            </a:r>
            <a:r>
              <a:rPr lang="en-US" dirty="0" smtClean="0"/>
              <a:t> </a:t>
            </a:r>
            <a:r>
              <a:rPr lang="en-US" dirty="0" err="1" smtClean="0"/>
              <a:t>bulmak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Darwin'in</a:t>
            </a:r>
            <a:r>
              <a:rPr lang="en-US" dirty="0" smtClean="0"/>
              <a:t> </a:t>
            </a:r>
            <a:r>
              <a:rPr lang="en-US" dirty="0" err="1" smtClean="0"/>
              <a:t>seçilim</a:t>
            </a:r>
            <a:r>
              <a:rPr lang="en-US" dirty="0" smtClean="0"/>
              <a:t> </a:t>
            </a:r>
            <a:r>
              <a:rPr lang="en-US" dirty="0" err="1" smtClean="0"/>
              <a:t>ilkelerini</a:t>
            </a:r>
            <a:r>
              <a:rPr lang="en-US" dirty="0" smtClean="0"/>
              <a:t> </a:t>
            </a:r>
            <a:r>
              <a:rPr lang="en-US" dirty="0" err="1" smtClean="0"/>
              <a:t>simüle</a:t>
            </a:r>
            <a:r>
              <a:rPr lang="en-US" dirty="0" smtClean="0"/>
              <a:t> </a:t>
            </a:r>
            <a:r>
              <a:rPr lang="en-US" dirty="0" err="1" smtClean="0"/>
              <a:t>eden</a:t>
            </a:r>
            <a:r>
              <a:rPr lang="en-US" dirty="0" smtClean="0"/>
              <a:t> </a:t>
            </a:r>
            <a:r>
              <a:rPr lang="en-US" dirty="0" err="1" smtClean="0"/>
              <a:t>genetik</a:t>
            </a:r>
            <a:r>
              <a:rPr lang="en-US" dirty="0" smtClean="0"/>
              <a:t> </a:t>
            </a:r>
            <a:r>
              <a:rPr lang="en-US" dirty="0" err="1" smtClean="0"/>
              <a:t>algoritma</a:t>
            </a:r>
            <a:r>
              <a:rPr lang="en-US" dirty="0" smtClean="0"/>
              <a:t>, </a:t>
            </a:r>
            <a:r>
              <a:rPr lang="en-US" dirty="0" err="1" smtClean="0"/>
              <a:t>lifli</a:t>
            </a:r>
            <a:r>
              <a:rPr lang="en-US" dirty="0" smtClean="0"/>
              <a:t> </a:t>
            </a:r>
            <a:r>
              <a:rPr lang="en-US" dirty="0" err="1" smtClean="0"/>
              <a:t>kök</a:t>
            </a:r>
            <a:r>
              <a:rPr lang="en-US" dirty="0" smtClean="0"/>
              <a:t> </a:t>
            </a:r>
            <a:r>
              <a:rPr lang="en-US" dirty="0" err="1" smtClean="0"/>
              <a:t>davranışını</a:t>
            </a:r>
            <a:r>
              <a:rPr lang="en-US" dirty="0" smtClean="0"/>
              <a:t> </a:t>
            </a:r>
            <a:r>
              <a:rPr lang="en-US" dirty="0" err="1" smtClean="0"/>
              <a:t>simüle</a:t>
            </a:r>
            <a:r>
              <a:rPr lang="en-US" dirty="0" smtClean="0"/>
              <a:t> </a:t>
            </a:r>
            <a:r>
              <a:rPr lang="en-US" dirty="0" err="1" smtClean="0"/>
              <a:t>eden</a:t>
            </a:r>
            <a:r>
              <a:rPr lang="en-US" dirty="0" smtClean="0"/>
              <a:t> </a:t>
            </a:r>
            <a:r>
              <a:rPr lang="en-US" dirty="0" err="1" smtClean="0"/>
              <a:t>çim</a:t>
            </a:r>
            <a:r>
              <a:rPr lang="en-US" dirty="0" smtClean="0"/>
              <a:t> </a:t>
            </a:r>
            <a:r>
              <a:rPr lang="en-US" dirty="0" err="1" smtClean="0"/>
              <a:t>lifli</a:t>
            </a:r>
            <a:r>
              <a:rPr lang="en-US" dirty="0" smtClean="0"/>
              <a:t> </a:t>
            </a:r>
            <a:r>
              <a:rPr lang="en-US" dirty="0" err="1" smtClean="0"/>
              <a:t>kök</a:t>
            </a:r>
            <a:r>
              <a:rPr lang="en-US" dirty="0" smtClean="0"/>
              <a:t> </a:t>
            </a:r>
            <a:r>
              <a:rPr lang="en-US" dirty="0" err="1" smtClean="0"/>
              <a:t>optimizasyon</a:t>
            </a:r>
            <a:r>
              <a:rPr lang="en-US" dirty="0" smtClean="0"/>
              <a:t> </a:t>
            </a:r>
            <a:r>
              <a:rPr lang="en-US" dirty="0" err="1" smtClean="0"/>
              <a:t>algoritması</a:t>
            </a:r>
            <a:r>
              <a:rPr lang="en-US" dirty="0" smtClean="0"/>
              <a:t>, </a:t>
            </a:r>
            <a:r>
              <a:rPr lang="en-US" dirty="0" err="1" smtClean="0"/>
              <a:t>soğuk</a:t>
            </a:r>
            <a:r>
              <a:rPr lang="en-US" dirty="0" smtClean="0"/>
              <a:t> </a:t>
            </a:r>
            <a:r>
              <a:rPr lang="en-US" dirty="0" err="1" smtClean="0"/>
              <a:t>mevsimlerde</a:t>
            </a:r>
            <a:r>
              <a:rPr lang="en-US" dirty="0" smtClean="0"/>
              <a:t> </a:t>
            </a:r>
            <a:r>
              <a:rPr lang="en-US" dirty="0" err="1" smtClean="0"/>
              <a:t>kelebeklerin</a:t>
            </a:r>
            <a:r>
              <a:rPr lang="en-US" dirty="0" smtClean="0"/>
              <a:t> </a:t>
            </a:r>
            <a:r>
              <a:rPr lang="en-US" dirty="0" err="1" smtClean="0"/>
              <a:t>soğuk</a:t>
            </a:r>
            <a:r>
              <a:rPr lang="en-US" dirty="0" smtClean="0"/>
              <a:t> </a:t>
            </a:r>
            <a:r>
              <a:rPr lang="en-US" dirty="0" err="1" smtClean="0"/>
              <a:t>bölgelerden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sıcak</a:t>
            </a:r>
            <a:r>
              <a:rPr lang="en-US" dirty="0" smtClean="0"/>
              <a:t> </a:t>
            </a:r>
            <a:r>
              <a:rPr lang="en-US" dirty="0" err="1" smtClean="0"/>
              <a:t>yerlere</a:t>
            </a:r>
            <a:r>
              <a:rPr lang="en-US" dirty="0" smtClean="0"/>
              <a:t> </a:t>
            </a:r>
            <a:r>
              <a:rPr lang="en-US" dirty="0" err="1" smtClean="0"/>
              <a:t>göçünü</a:t>
            </a:r>
            <a:r>
              <a:rPr lang="en-US" dirty="0" smtClean="0"/>
              <a:t> </a:t>
            </a:r>
            <a:r>
              <a:rPr lang="en-US" dirty="0" err="1" smtClean="0"/>
              <a:t>simüle</a:t>
            </a:r>
            <a:r>
              <a:rPr lang="en-US" dirty="0" smtClean="0"/>
              <a:t> </a:t>
            </a:r>
            <a:r>
              <a:rPr lang="en-US" dirty="0" err="1" smtClean="0"/>
              <a:t>eden</a:t>
            </a:r>
            <a:r>
              <a:rPr lang="en-US" dirty="0" smtClean="0"/>
              <a:t> </a:t>
            </a:r>
            <a:r>
              <a:rPr lang="en-US" dirty="0" err="1" smtClean="0"/>
              <a:t>kelebek</a:t>
            </a:r>
            <a:r>
              <a:rPr lang="en-US" dirty="0" smtClean="0"/>
              <a:t> </a:t>
            </a:r>
            <a:r>
              <a:rPr lang="en-US" dirty="0" err="1" smtClean="0"/>
              <a:t>optimizasyon</a:t>
            </a:r>
            <a:r>
              <a:rPr lang="en-US" dirty="0" smtClean="0"/>
              <a:t> </a:t>
            </a:r>
            <a:r>
              <a:rPr lang="en-US" dirty="0" err="1" smtClean="0"/>
              <a:t>algoritması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öğretme-öğrenme</a:t>
            </a:r>
            <a:r>
              <a:rPr lang="en-US" dirty="0" smtClean="0"/>
              <a:t> </a:t>
            </a:r>
            <a:r>
              <a:rPr lang="en-US" dirty="0" err="1" smtClean="0"/>
              <a:t>arasındaki</a:t>
            </a:r>
            <a:r>
              <a:rPr lang="en-US" dirty="0" smtClean="0"/>
              <a:t> </a:t>
            </a:r>
            <a:r>
              <a:rPr lang="en-US" dirty="0" err="1" smtClean="0"/>
              <a:t>ilişkileri</a:t>
            </a:r>
            <a:r>
              <a:rPr lang="en-US" dirty="0" smtClean="0"/>
              <a:t> </a:t>
            </a:r>
            <a:r>
              <a:rPr lang="en-US" dirty="0" err="1" smtClean="0"/>
              <a:t>simüle</a:t>
            </a:r>
            <a:r>
              <a:rPr lang="en-US" dirty="0" smtClean="0"/>
              <a:t> </a:t>
            </a:r>
            <a:r>
              <a:rPr lang="en-US" dirty="0" err="1" smtClean="0"/>
              <a:t>eden</a:t>
            </a:r>
            <a:r>
              <a:rPr lang="en-US" dirty="0" smtClean="0"/>
              <a:t> </a:t>
            </a:r>
            <a:r>
              <a:rPr lang="en-US" dirty="0" err="1" smtClean="0"/>
              <a:t>öğretme-öğrenme</a:t>
            </a:r>
            <a:r>
              <a:rPr lang="en-US" dirty="0" smtClean="0"/>
              <a:t> </a:t>
            </a:r>
            <a:r>
              <a:rPr lang="en-US" dirty="0" err="1" smtClean="0"/>
              <a:t>tabanlı</a:t>
            </a:r>
            <a:r>
              <a:rPr lang="en-US" dirty="0" smtClean="0"/>
              <a:t> </a:t>
            </a:r>
            <a:r>
              <a:rPr lang="en-US" dirty="0" err="1" smtClean="0"/>
              <a:t>optimizasyon</a:t>
            </a:r>
            <a:r>
              <a:rPr lang="en-US" dirty="0" smtClean="0"/>
              <a:t> </a:t>
            </a:r>
            <a:r>
              <a:rPr lang="en-US" dirty="0" err="1" smtClean="0"/>
              <a:t>algoritması</a:t>
            </a:r>
            <a:r>
              <a:rPr lang="en-US" dirty="0" smtClean="0"/>
              <a:t>. Bu </a:t>
            </a:r>
            <a:r>
              <a:rPr lang="en-US" dirty="0" err="1" smtClean="0"/>
              <a:t>çalışmada</a:t>
            </a:r>
            <a:r>
              <a:rPr lang="en-US" dirty="0" smtClean="0"/>
              <a:t>, CNN </a:t>
            </a:r>
            <a:r>
              <a:rPr lang="en-US" dirty="0" err="1" smtClean="0"/>
              <a:t>verimliliğini</a:t>
            </a:r>
            <a:r>
              <a:rPr lang="en-US" dirty="0" smtClean="0"/>
              <a:t> </a:t>
            </a:r>
            <a:r>
              <a:rPr lang="en-US" dirty="0" err="1" smtClean="0"/>
              <a:t>artırmak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SBO (Satin bowerbird </a:t>
            </a:r>
            <a:r>
              <a:rPr lang="en-US" dirty="0" err="1" smtClean="0"/>
              <a:t>optimizasyon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 </a:t>
            </a:r>
            <a:r>
              <a:rPr lang="en-US" dirty="0" err="1" smtClean="0"/>
              <a:t>algoritması</a:t>
            </a:r>
            <a:r>
              <a:rPr lang="en-US" dirty="0" smtClean="0"/>
              <a:t> </a:t>
            </a:r>
            <a:r>
              <a:rPr lang="en-US" dirty="0" err="1" smtClean="0"/>
              <a:t>adı</a:t>
            </a:r>
            <a:r>
              <a:rPr lang="en-US" dirty="0" smtClean="0"/>
              <a:t> </a:t>
            </a:r>
            <a:r>
              <a:rPr lang="en-US" dirty="0" err="1" smtClean="0"/>
              <a:t>verilen</a:t>
            </a:r>
            <a:r>
              <a:rPr lang="en-US" dirty="0" smtClean="0"/>
              <a:t> </a:t>
            </a:r>
            <a:r>
              <a:rPr lang="en-US" dirty="0" err="1" smtClean="0"/>
              <a:t>yeni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metasezgisel</a:t>
            </a:r>
            <a:r>
              <a:rPr lang="en-US" dirty="0" smtClean="0"/>
              <a:t> </a:t>
            </a:r>
            <a:r>
              <a:rPr lang="en-US" dirty="0" err="1" smtClean="0"/>
              <a:t>yöntem</a:t>
            </a:r>
            <a:r>
              <a:rPr lang="en-US" dirty="0" smtClean="0"/>
              <a:t> </a:t>
            </a:r>
            <a:r>
              <a:rPr lang="en-US" dirty="0" err="1" smtClean="0"/>
              <a:t>kullanılmıştır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58847"/>
            <a:ext cx="81534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SBO algorithm</a:t>
            </a:r>
          </a:p>
          <a:p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kuşları</a:t>
            </a:r>
            <a:r>
              <a:rPr lang="en-US" dirty="0" smtClean="0"/>
              <a:t>, </a:t>
            </a:r>
            <a:r>
              <a:rPr lang="en-US" dirty="0" err="1" smtClean="0"/>
              <a:t>çiftleşme</a:t>
            </a:r>
            <a:r>
              <a:rPr lang="en-US" dirty="0" smtClean="0"/>
              <a:t> </a:t>
            </a:r>
            <a:r>
              <a:rPr lang="en-US" dirty="0" err="1" smtClean="0"/>
              <a:t>mevsiminde</a:t>
            </a:r>
            <a:r>
              <a:rPr lang="en-US" dirty="0" smtClean="0"/>
              <a:t> </a:t>
            </a:r>
            <a:r>
              <a:rPr lang="en-US" dirty="0" err="1" smtClean="0"/>
              <a:t>yetişkin</a:t>
            </a:r>
            <a:r>
              <a:rPr lang="en-US" dirty="0" smtClean="0"/>
              <a:t> </a:t>
            </a:r>
            <a:r>
              <a:rPr lang="en-US" dirty="0" err="1" smtClean="0"/>
              <a:t>erkek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, </a:t>
            </a:r>
            <a:r>
              <a:rPr lang="en-US" dirty="0" err="1" smtClean="0"/>
              <a:t>derilerini</a:t>
            </a:r>
            <a:r>
              <a:rPr lang="en-US" dirty="0" smtClean="0"/>
              <a:t>, </a:t>
            </a:r>
            <a:r>
              <a:rPr lang="en-US" dirty="0" err="1" smtClean="0"/>
              <a:t>ışıltılı</a:t>
            </a:r>
            <a:r>
              <a:rPr lang="en-US" dirty="0" smtClean="0"/>
              <a:t> </a:t>
            </a:r>
            <a:r>
              <a:rPr lang="en-US" dirty="0" err="1" smtClean="0"/>
              <a:t>nesneleri</a:t>
            </a:r>
            <a:r>
              <a:rPr lang="en-US" dirty="0" smtClean="0"/>
              <a:t>, </a:t>
            </a:r>
            <a:r>
              <a:rPr lang="en-US" dirty="0" err="1" smtClean="0"/>
              <a:t>çiçekleri</a:t>
            </a:r>
            <a:r>
              <a:rPr lang="en-US" dirty="0" smtClean="0"/>
              <a:t>, </a:t>
            </a:r>
            <a:r>
              <a:rPr lang="en-US" dirty="0" err="1" smtClean="0"/>
              <a:t>meyveleri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dalları</a:t>
            </a:r>
            <a:r>
              <a:rPr lang="en-US" dirty="0" smtClean="0"/>
              <a:t> </a:t>
            </a:r>
            <a:r>
              <a:rPr lang="en-US" dirty="0" err="1" smtClean="0"/>
              <a:t>kullanarak</a:t>
            </a:r>
            <a:r>
              <a:rPr lang="en-US" dirty="0" smtClean="0"/>
              <a:t> </a:t>
            </a:r>
            <a:r>
              <a:rPr lang="en-US" dirty="0" err="1" smtClean="0"/>
              <a:t>dişileri</a:t>
            </a:r>
            <a:r>
              <a:rPr lang="en-US" dirty="0" smtClean="0"/>
              <a:t> </a:t>
            </a:r>
            <a:r>
              <a:rPr lang="en-US" dirty="0" err="1" smtClean="0"/>
              <a:t>çekmek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dramatik</a:t>
            </a:r>
            <a:r>
              <a:rPr lang="en-US" dirty="0" smtClean="0"/>
              <a:t> </a:t>
            </a:r>
            <a:r>
              <a:rPr lang="en-US" dirty="0" err="1" smtClean="0"/>
              <a:t>hareketlerle</a:t>
            </a:r>
            <a:r>
              <a:rPr lang="en-US" dirty="0" smtClean="0"/>
              <a:t> </a:t>
            </a:r>
            <a:r>
              <a:rPr lang="en-US" dirty="0" err="1" smtClean="0"/>
              <a:t>özel</a:t>
            </a:r>
            <a:r>
              <a:rPr lang="en-US" dirty="0" smtClean="0"/>
              <a:t> </a:t>
            </a:r>
            <a:r>
              <a:rPr lang="en-US" dirty="0" err="1" smtClean="0"/>
              <a:t>çardakını</a:t>
            </a:r>
            <a:r>
              <a:rPr lang="en-US" dirty="0" smtClean="0"/>
              <a:t> </a:t>
            </a:r>
            <a:r>
              <a:rPr lang="en-US" dirty="0" err="1" smtClean="0"/>
              <a:t>kurar</a:t>
            </a:r>
            <a:r>
              <a:rPr lang="en-US" dirty="0" smtClean="0"/>
              <a:t>. Bu </a:t>
            </a:r>
            <a:r>
              <a:rPr lang="en-US" dirty="0" err="1" smtClean="0"/>
              <a:t>parametreler</a:t>
            </a:r>
            <a:r>
              <a:rPr lang="en-US" dirty="0" smtClean="0"/>
              <a:t> (</a:t>
            </a:r>
            <a:r>
              <a:rPr lang="en-US" dirty="0" err="1" smtClean="0"/>
              <a:t>çadırın</a:t>
            </a:r>
            <a:r>
              <a:rPr lang="en-US" dirty="0" smtClean="0"/>
              <a:t> </a:t>
            </a:r>
            <a:r>
              <a:rPr lang="en-US" dirty="0" err="1" smtClean="0"/>
              <a:t>güzelliği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erkeklerin</a:t>
            </a:r>
            <a:r>
              <a:rPr lang="en-US" dirty="0" smtClean="0"/>
              <a:t> </a:t>
            </a:r>
            <a:r>
              <a:rPr lang="en-US" dirty="0" err="1" smtClean="0"/>
              <a:t>dramatik</a:t>
            </a:r>
            <a:r>
              <a:rPr lang="en-US" dirty="0" smtClean="0"/>
              <a:t> </a:t>
            </a:r>
            <a:r>
              <a:rPr lang="en-US" dirty="0" err="1" smtClean="0"/>
              <a:t>jestleri</a:t>
            </a:r>
            <a:r>
              <a:rPr lang="en-US" dirty="0" smtClean="0"/>
              <a:t>) </a:t>
            </a:r>
            <a:r>
              <a:rPr lang="en-US" dirty="0" err="1" smtClean="0"/>
              <a:t>dişileri</a:t>
            </a:r>
            <a:r>
              <a:rPr lang="en-US" dirty="0" smtClean="0"/>
              <a:t> </a:t>
            </a:r>
            <a:r>
              <a:rPr lang="en-US" dirty="0" err="1" smtClean="0"/>
              <a:t>çardağa</a:t>
            </a:r>
            <a:r>
              <a:rPr lang="en-US" dirty="0" smtClean="0"/>
              <a:t> </a:t>
            </a:r>
            <a:r>
              <a:rPr lang="en-US" dirty="0" err="1" smtClean="0"/>
              <a:t>çeker</a:t>
            </a:r>
            <a:r>
              <a:rPr lang="en-US" dirty="0" smtClean="0"/>
              <a:t>. Bu </a:t>
            </a:r>
            <a:r>
              <a:rPr lang="en-US" dirty="0" err="1" smtClean="0"/>
              <a:t>parametreler</a:t>
            </a:r>
            <a:r>
              <a:rPr lang="en-US" dirty="0" smtClean="0"/>
              <a:t> SBO </a:t>
            </a:r>
            <a:r>
              <a:rPr lang="en-US" dirty="0" err="1" smtClean="0"/>
              <a:t>algoritmasının</a:t>
            </a:r>
            <a:r>
              <a:rPr lang="en-US" dirty="0" smtClean="0"/>
              <a:t> </a:t>
            </a:r>
            <a:r>
              <a:rPr lang="en-US" dirty="0" err="1" smtClean="0"/>
              <a:t>ana</a:t>
            </a:r>
            <a:r>
              <a:rPr lang="en-US" dirty="0" smtClean="0"/>
              <a:t> </a:t>
            </a:r>
            <a:r>
              <a:rPr lang="en-US" dirty="0" err="1" smtClean="0"/>
              <a:t>yapısını</a:t>
            </a:r>
            <a:r>
              <a:rPr lang="en-US" dirty="0" smtClean="0"/>
              <a:t> </a:t>
            </a:r>
            <a:r>
              <a:rPr lang="en-US" dirty="0" err="1" smtClean="0"/>
              <a:t>oluşturur</a:t>
            </a:r>
            <a:r>
              <a:rPr lang="en-US" dirty="0" smtClean="0"/>
              <a:t>. SBO </a:t>
            </a:r>
            <a:r>
              <a:rPr lang="en-US" dirty="0" err="1" smtClean="0"/>
              <a:t>algoritmasının</a:t>
            </a:r>
            <a:r>
              <a:rPr lang="en-US" dirty="0" smtClean="0"/>
              <a:t> </a:t>
            </a:r>
            <a:r>
              <a:rPr lang="en-US" dirty="0" err="1" smtClean="0"/>
              <a:t>adımları</a:t>
            </a:r>
            <a:r>
              <a:rPr lang="en-US" dirty="0" smtClean="0"/>
              <a:t> </a:t>
            </a:r>
            <a:r>
              <a:rPr lang="en-US" dirty="0" err="1" smtClean="0"/>
              <a:t>aşağıda</a:t>
            </a:r>
            <a:r>
              <a:rPr lang="en-US" dirty="0" smtClean="0"/>
              <a:t> </a:t>
            </a:r>
            <a:r>
              <a:rPr lang="en-US" dirty="0" err="1" smtClean="0"/>
              <a:t>kısaca</a:t>
            </a:r>
            <a:r>
              <a:rPr lang="en-US" dirty="0" smtClean="0"/>
              <a:t> </a:t>
            </a:r>
            <a:r>
              <a:rPr lang="en-US" dirty="0" err="1" smtClean="0"/>
              <a:t>açıklanmıştır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Herhangi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popülasyon</a:t>
            </a:r>
            <a:r>
              <a:rPr lang="en-US" dirty="0" smtClean="0"/>
              <a:t> </a:t>
            </a:r>
            <a:r>
              <a:rPr lang="en-US" dirty="0" err="1" smtClean="0"/>
              <a:t>tabanlı</a:t>
            </a:r>
            <a:r>
              <a:rPr lang="en-US" dirty="0" smtClean="0"/>
              <a:t> </a:t>
            </a:r>
            <a:r>
              <a:rPr lang="en-US" dirty="0" err="1" smtClean="0"/>
              <a:t>metasezgisel</a:t>
            </a:r>
            <a:r>
              <a:rPr lang="en-US" dirty="0" smtClean="0"/>
              <a:t> </a:t>
            </a:r>
            <a:r>
              <a:rPr lang="en-US" dirty="0" err="1" smtClean="0"/>
              <a:t>gibi</a:t>
            </a:r>
            <a:r>
              <a:rPr lang="en-US" dirty="0" smtClean="0"/>
              <a:t>, SBO </a:t>
            </a:r>
            <a:r>
              <a:rPr lang="en-US" dirty="0" err="1" smtClean="0"/>
              <a:t>algoritması</a:t>
            </a:r>
            <a:r>
              <a:rPr lang="en-US" dirty="0" smtClean="0"/>
              <a:t> </a:t>
            </a:r>
            <a:r>
              <a:rPr lang="en-US" dirty="0" err="1" smtClean="0"/>
              <a:t>da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dizi</a:t>
            </a:r>
            <a:r>
              <a:rPr lang="en-US" dirty="0" smtClean="0"/>
              <a:t> </a:t>
            </a:r>
            <a:r>
              <a:rPr lang="en-US" dirty="0" err="1" smtClean="0"/>
              <a:t>rasgele</a:t>
            </a:r>
            <a:r>
              <a:rPr lang="en-US" dirty="0" smtClean="0"/>
              <a:t> </a:t>
            </a:r>
            <a:r>
              <a:rPr lang="en-US" dirty="0" err="1" smtClean="0"/>
              <a:t>popülasyonla</a:t>
            </a:r>
            <a:r>
              <a:rPr lang="en-US" dirty="0" smtClean="0"/>
              <a:t> </a:t>
            </a:r>
            <a:r>
              <a:rPr lang="en-US" dirty="0" err="1" smtClean="0"/>
              <a:t>başlatıldı</a:t>
            </a:r>
            <a:r>
              <a:rPr lang="en-US" dirty="0" smtClean="0"/>
              <a:t>. </a:t>
            </a:r>
            <a:r>
              <a:rPr lang="en-US" dirty="0" err="1" smtClean="0"/>
              <a:t>SBO'daki</a:t>
            </a:r>
            <a:r>
              <a:rPr lang="en-US" dirty="0" smtClean="0"/>
              <a:t> </a:t>
            </a:r>
            <a:r>
              <a:rPr lang="en-US" dirty="0" err="1" smtClean="0"/>
              <a:t>popülasyon</a:t>
            </a:r>
            <a:r>
              <a:rPr lang="en-US" dirty="0" smtClean="0"/>
              <a:t>, her </a:t>
            </a:r>
            <a:r>
              <a:rPr lang="en-US" dirty="0" err="1" smtClean="0"/>
              <a:t>biri</a:t>
            </a:r>
            <a:r>
              <a:rPr lang="en-US" dirty="0" smtClean="0"/>
              <a:t> optimize </a:t>
            </a:r>
            <a:r>
              <a:rPr lang="en-US" dirty="0" err="1" smtClean="0"/>
              <a:t>edilmesi</a:t>
            </a:r>
            <a:r>
              <a:rPr lang="en-US" dirty="0" smtClean="0"/>
              <a:t> </a:t>
            </a:r>
            <a:r>
              <a:rPr lang="en-US" dirty="0" err="1" smtClean="0"/>
              <a:t>gereken</a:t>
            </a:r>
            <a:r>
              <a:rPr lang="en-US" dirty="0" smtClean="0"/>
              <a:t> </a:t>
            </a:r>
            <a:r>
              <a:rPr lang="en-US" dirty="0" err="1" smtClean="0"/>
              <a:t>problemin</a:t>
            </a:r>
            <a:r>
              <a:rPr lang="en-US" dirty="0" smtClean="0"/>
              <a:t> </a:t>
            </a:r>
            <a:r>
              <a:rPr lang="en-US" dirty="0" err="1" smtClean="0"/>
              <a:t>parametrelerinin</a:t>
            </a:r>
            <a:r>
              <a:rPr lang="en-US" dirty="0" smtClean="0"/>
              <a:t> n </a:t>
            </a:r>
            <a:r>
              <a:rPr lang="en-US" dirty="0" err="1" smtClean="0"/>
              <a:t>boyutlu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vektörü</a:t>
            </a:r>
            <a:r>
              <a:rPr lang="en-US" dirty="0" smtClean="0"/>
              <a:t> </a:t>
            </a:r>
            <a:r>
              <a:rPr lang="en-US" dirty="0" err="1" smtClean="0"/>
              <a:t>olacak</a:t>
            </a:r>
            <a:r>
              <a:rPr lang="en-US" dirty="0" smtClean="0"/>
              <a:t> </a:t>
            </a:r>
            <a:r>
              <a:rPr lang="en-US" dirty="0" err="1" smtClean="0"/>
              <a:t>şekilde</a:t>
            </a:r>
            <a:r>
              <a:rPr lang="en-US" dirty="0" smtClean="0"/>
              <a:t> </a:t>
            </a:r>
            <a:r>
              <a:rPr lang="en-US" dirty="0" err="1" smtClean="0"/>
              <a:t>çardakların</a:t>
            </a:r>
            <a:r>
              <a:rPr lang="en-US" dirty="0" smtClean="0"/>
              <a:t> </a:t>
            </a:r>
            <a:r>
              <a:rPr lang="en-US" dirty="0" err="1" smtClean="0"/>
              <a:t>konumlarıdır</a:t>
            </a:r>
            <a:r>
              <a:rPr lang="en-US" dirty="0" smtClean="0"/>
              <a:t>. Bower </a:t>
            </a:r>
            <a:r>
              <a:rPr lang="en-US" dirty="0" err="1" smtClean="0"/>
              <a:t>parametreleri</a:t>
            </a:r>
            <a:r>
              <a:rPr lang="en-US" dirty="0" smtClean="0"/>
              <a:t>, </a:t>
            </a:r>
            <a:r>
              <a:rPr lang="en-US" dirty="0" err="1" smtClean="0"/>
              <a:t>optimizasyon</a:t>
            </a:r>
            <a:r>
              <a:rPr lang="en-US" dirty="0" smtClean="0"/>
              <a:t> </a:t>
            </a:r>
            <a:r>
              <a:rPr lang="en-US" dirty="0" err="1" smtClean="0"/>
              <a:t>probleminin</a:t>
            </a:r>
            <a:r>
              <a:rPr lang="en-US" dirty="0" smtClean="0"/>
              <a:t> </a:t>
            </a:r>
            <a:r>
              <a:rPr lang="en-US" dirty="0" err="1" smtClean="0"/>
              <a:t>değişkenlerini</a:t>
            </a:r>
            <a:r>
              <a:rPr lang="en-US" dirty="0" smtClean="0"/>
              <a:t> </a:t>
            </a:r>
            <a:r>
              <a:rPr lang="en-US" dirty="0" err="1" smtClean="0"/>
              <a:t>oluşturur</a:t>
            </a:r>
            <a:r>
              <a:rPr lang="en-US" dirty="0" smtClean="0"/>
              <a:t>. </a:t>
            </a:r>
            <a:r>
              <a:rPr lang="en-US" dirty="0" err="1" smtClean="0"/>
              <a:t>Çardağın</a:t>
            </a:r>
            <a:r>
              <a:rPr lang="en-US" dirty="0" smtClean="0"/>
              <a:t> </a:t>
            </a:r>
            <a:r>
              <a:rPr lang="en-US" dirty="0" err="1" smtClean="0"/>
              <a:t>çekiciliği</a:t>
            </a:r>
            <a:r>
              <a:rPr lang="en-US" dirty="0" smtClean="0"/>
              <a:t> </a:t>
            </a:r>
            <a:r>
              <a:rPr lang="en-US" dirty="0" err="1" smtClean="0"/>
              <a:t>bu</a:t>
            </a:r>
            <a:r>
              <a:rPr lang="en-US" dirty="0" smtClean="0"/>
              <a:t> </a:t>
            </a:r>
            <a:r>
              <a:rPr lang="en-US" dirty="0" err="1" smtClean="0"/>
              <a:t>parametrelerin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kombinasyonudur</a:t>
            </a:r>
            <a:r>
              <a:rPr lang="en-US" dirty="0" smtClean="0"/>
              <a:t>. </a:t>
            </a:r>
            <a:r>
              <a:rPr lang="en-US" dirty="0" err="1" smtClean="0"/>
              <a:t>SBO'nun</a:t>
            </a:r>
            <a:r>
              <a:rPr lang="en-US" dirty="0" smtClean="0"/>
              <a:t> </a:t>
            </a:r>
            <a:r>
              <a:rPr lang="en-US" dirty="0" err="1" smtClean="0"/>
              <a:t>başlangıç</a:t>
            </a:r>
            <a:r>
              <a:rPr lang="en-US" dirty="0" smtClean="0"/>
              <a:t> </a:t>
            </a:r>
            <a:r>
              <a:rPr lang="en-US" dirty="0" err="1" smtClean="0"/>
              <a:t>popülasyonu</a:t>
            </a:r>
            <a:r>
              <a:rPr lang="en-US" dirty="0" smtClean="0"/>
              <a:t> </a:t>
            </a:r>
            <a:r>
              <a:rPr lang="en-US" dirty="0" err="1" smtClean="0"/>
              <a:t>şu</a:t>
            </a:r>
            <a:r>
              <a:rPr lang="en-US" dirty="0" smtClean="0"/>
              <a:t> </a:t>
            </a:r>
            <a:r>
              <a:rPr lang="en-US" dirty="0" err="1" smtClean="0"/>
              <a:t>şekilde</a:t>
            </a:r>
            <a:r>
              <a:rPr lang="en-US" dirty="0" smtClean="0"/>
              <a:t> </a:t>
            </a:r>
            <a:r>
              <a:rPr lang="en-US" dirty="0" err="1" smtClean="0"/>
              <a:t>tanımlanabilir</a:t>
            </a:r>
            <a:r>
              <a:rPr lang="en-US" dirty="0" smtClean="0"/>
              <a:t>:</a:t>
            </a:r>
          </a:p>
        </p:txBody>
      </p:sp>
      <p:pic>
        <p:nvPicPr>
          <p:cNvPr id="5" name="Picture 4" descr="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3733800"/>
            <a:ext cx="5993333" cy="1219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Uygunluk</a:t>
            </a:r>
            <a:r>
              <a:rPr lang="en-US" dirty="0" smtClean="0"/>
              <a:t> </a:t>
            </a:r>
            <a:r>
              <a:rPr lang="en-US" dirty="0" err="1" smtClean="0"/>
              <a:t>değerlendirmesinin</a:t>
            </a:r>
            <a:r>
              <a:rPr lang="en-US" dirty="0" smtClean="0"/>
              <a:t> </a:t>
            </a:r>
            <a:r>
              <a:rPr lang="en-US" dirty="0" err="1" smtClean="0"/>
              <a:t>olasılığı</a:t>
            </a:r>
            <a:r>
              <a:rPr lang="en-US" dirty="0" smtClean="0"/>
              <a:t> </a:t>
            </a:r>
            <a:r>
              <a:rPr lang="en-US" dirty="0" err="1" smtClean="0"/>
              <a:t>çardağın</a:t>
            </a:r>
            <a:r>
              <a:rPr lang="en-US" dirty="0" smtClean="0"/>
              <a:t> </a:t>
            </a:r>
            <a:r>
              <a:rPr lang="en-US" dirty="0" err="1" smtClean="0"/>
              <a:t>çekiciliği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belirtilir</a:t>
            </a:r>
            <a:r>
              <a:rPr lang="en-US" dirty="0" smtClean="0"/>
              <a:t>.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olasılık</a:t>
            </a:r>
            <a:r>
              <a:rPr lang="en-US" dirty="0" smtClean="0"/>
              <a:t> </a:t>
            </a:r>
            <a:r>
              <a:rPr lang="en-US" dirty="0" err="1" smtClean="0"/>
              <a:t>teorisine</a:t>
            </a:r>
            <a:r>
              <a:rPr lang="en-US" dirty="0" smtClean="0"/>
              <a:t> </a:t>
            </a:r>
            <a:r>
              <a:rPr lang="en-US" dirty="0" err="1" smtClean="0"/>
              <a:t>dayanarak</a:t>
            </a:r>
            <a:r>
              <a:rPr lang="en-US" dirty="0" smtClean="0"/>
              <a:t>, </a:t>
            </a:r>
            <a:r>
              <a:rPr lang="en-US" dirty="0" err="1" smtClean="0"/>
              <a:t>erkek</a:t>
            </a:r>
            <a:r>
              <a:rPr lang="en-US" dirty="0" smtClean="0"/>
              <a:t> </a:t>
            </a:r>
            <a:r>
              <a:rPr lang="en-US" dirty="0" err="1" smtClean="0"/>
              <a:t>leke</a:t>
            </a:r>
            <a:r>
              <a:rPr lang="en-US" dirty="0" smtClean="0"/>
              <a:t> </a:t>
            </a:r>
            <a:r>
              <a:rPr lang="en-US" dirty="0" err="1" smtClean="0"/>
              <a:t>dişi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kuşu</a:t>
            </a:r>
            <a:r>
              <a:rPr lang="en-US" dirty="0" smtClean="0"/>
              <a:t> </a:t>
            </a:r>
            <a:r>
              <a:rPr lang="en-US" dirty="0" err="1" smtClean="0"/>
              <a:t>tarafından</a:t>
            </a:r>
            <a:r>
              <a:rPr lang="en-US" dirty="0" smtClean="0"/>
              <a:t> </a:t>
            </a:r>
            <a:r>
              <a:rPr lang="en-US" dirty="0" err="1" smtClean="0"/>
              <a:t>seçilir</a:t>
            </a:r>
            <a:r>
              <a:rPr lang="en-US" dirty="0" smtClean="0"/>
              <a:t>. </a:t>
            </a:r>
            <a:r>
              <a:rPr lang="en-US" dirty="0" err="1" smtClean="0"/>
              <a:t>Benzer</a:t>
            </a:r>
            <a:r>
              <a:rPr lang="en-US" dirty="0" smtClean="0"/>
              <a:t> </a:t>
            </a:r>
            <a:r>
              <a:rPr lang="en-US" dirty="0" err="1" smtClean="0"/>
              <a:t>şekilde</a:t>
            </a:r>
            <a:r>
              <a:rPr lang="en-US" dirty="0" smtClean="0"/>
              <a:t>, </a:t>
            </a:r>
            <a:r>
              <a:rPr lang="en-US" dirty="0" err="1" smtClean="0"/>
              <a:t>erkeğin</a:t>
            </a:r>
            <a:r>
              <a:rPr lang="en-US" dirty="0" smtClean="0"/>
              <a:t> </a:t>
            </a:r>
            <a:r>
              <a:rPr lang="en-US" dirty="0" err="1" smtClean="0"/>
              <a:t>atanan</a:t>
            </a:r>
            <a:r>
              <a:rPr lang="en-US" dirty="0" smtClean="0"/>
              <a:t> </a:t>
            </a:r>
            <a:r>
              <a:rPr lang="en-US" dirty="0" err="1" smtClean="0"/>
              <a:t>olasılığına</a:t>
            </a:r>
            <a:r>
              <a:rPr lang="en-US" dirty="0" smtClean="0"/>
              <a:t> </a:t>
            </a:r>
            <a:r>
              <a:rPr lang="en-US" dirty="0" err="1" smtClean="0"/>
              <a:t>göre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seçtikten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yapısını</a:t>
            </a:r>
            <a:r>
              <a:rPr lang="en-US" dirty="0" smtClean="0"/>
              <a:t> </a:t>
            </a:r>
            <a:r>
              <a:rPr lang="en-US" dirty="0" err="1" smtClean="0"/>
              <a:t>taklit</a:t>
            </a:r>
            <a:r>
              <a:rPr lang="en-US" dirty="0" smtClean="0"/>
              <a:t> </a:t>
            </a:r>
            <a:r>
              <a:rPr lang="en-US" dirty="0" err="1" smtClean="0"/>
              <a:t>eder</a:t>
            </a:r>
            <a:r>
              <a:rPr lang="en-US" dirty="0" smtClean="0"/>
              <a:t>. </a:t>
            </a:r>
          </a:p>
        </p:txBody>
      </p:sp>
      <p:pic>
        <p:nvPicPr>
          <p:cNvPr id="5" name="Picture 4" descr="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29593" y="916507"/>
            <a:ext cx="4752207" cy="231040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66800" y="2887682"/>
            <a:ext cx="80772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Elitism</a:t>
            </a:r>
          </a:p>
          <a:p>
            <a:r>
              <a:rPr lang="en-US" dirty="0" smtClean="0"/>
              <a:t>Her </a:t>
            </a:r>
            <a:r>
              <a:rPr lang="en-US" dirty="0" err="1" smtClean="0"/>
              <a:t>aşamanın</a:t>
            </a:r>
            <a:r>
              <a:rPr lang="en-US" dirty="0" smtClean="0"/>
              <a:t> en </a:t>
            </a:r>
            <a:r>
              <a:rPr lang="en-US" dirty="0" err="1" smtClean="0"/>
              <a:t>iyi</a:t>
            </a:r>
            <a:r>
              <a:rPr lang="en-US" dirty="0" smtClean="0"/>
              <a:t> </a:t>
            </a:r>
            <a:r>
              <a:rPr lang="en-US" dirty="0" err="1" smtClean="0"/>
              <a:t>çözümü</a:t>
            </a:r>
            <a:r>
              <a:rPr lang="en-US" dirty="0" smtClean="0"/>
              <a:t> </a:t>
            </a:r>
            <a:r>
              <a:rPr lang="en-US" dirty="0" err="1" smtClean="0"/>
              <a:t>elitizm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kabul</a:t>
            </a:r>
            <a:r>
              <a:rPr lang="en-US" dirty="0" smtClean="0"/>
              <a:t> </a:t>
            </a:r>
            <a:r>
              <a:rPr lang="en-US" dirty="0" err="1" smtClean="0"/>
              <a:t>edilir</a:t>
            </a:r>
            <a:r>
              <a:rPr lang="en-US" dirty="0" smtClean="0"/>
              <a:t>. </a:t>
            </a:r>
            <a:r>
              <a:rPr lang="en-US" dirty="0" err="1" smtClean="0"/>
              <a:t>Temel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, her </a:t>
            </a:r>
            <a:r>
              <a:rPr lang="en-US" dirty="0" err="1" smtClean="0"/>
              <a:t>erkek</a:t>
            </a:r>
            <a:r>
              <a:rPr lang="en-US" dirty="0" smtClean="0"/>
              <a:t> </a:t>
            </a:r>
            <a:r>
              <a:rPr lang="en-US" dirty="0" err="1" smtClean="0"/>
              <a:t>saten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kuşu</a:t>
            </a:r>
            <a:r>
              <a:rPr lang="en-US" dirty="0" smtClean="0"/>
              <a:t>, </a:t>
            </a:r>
            <a:r>
              <a:rPr lang="en-US" dirty="0" err="1" smtClean="0"/>
              <a:t>çardağını</a:t>
            </a:r>
            <a:r>
              <a:rPr lang="en-US" dirty="0" smtClean="0"/>
              <a:t> </a:t>
            </a:r>
            <a:r>
              <a:rPr lang="en-US" dirty="0" err="1" smtClean="0"/>
              <a:t>doğal</a:t>
            </a:r>
            <a:r>
              <a:rPr lang="en-US" dirty="0" smtClean="0"/>
              <a:t> </a:t>
            </a:r>
            <a:r>
              <a:rPr lang="en-US" dirty="0" err="1" smtClean="0"/>
              <a:t>içgüdüsüne</a:t>
            </a:r>
            <a:r>
              <a:rPr lang="en-US" dirty="0" smtClean="0"/>
              <a:t> </a:t>
            </a:r>
            <a:r>
              <a:rPr lang="en-US" dirty="0" err="1" smtClean="0"/>
              <a:t>göre</a:t>
            </a:r>
            <a:r>
              <a:rPr lang="en-US" dirty="0" smtClean="0"/>
              <a:t> </a:t>
            </a:r>
            <a:r>
              <a:rPr lang="en-US" dirty="0" err="1" smtClean="0"/>
              <a:t>inşa</a:t>
            </a:r>
            <a:r>
              <a:rPr lang="en-US" dirty="0" smtClean="0"/>
              <a:t> </a:t>
            </a:r>
            <a:r>
              <a:rPr lang="en-US" dirty="0" err="1" smtClean="0"/>
              <a:t>eder</a:t>
            </a:r>
            <a:r>
              <a:rPr lang="en-US" dirty="0" smtClean="0"/>
              <a:t>. Her </a:t>
            </a:r>
            <a:r>
              <a:rPr lang="en-US" dirty="0" err="1" smtClean="0"/>
              <a:t>saten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kuşu</a:t>
            </a:r>
            <a:r>
              <a:rPr lang="en-US" dirty="0" smtClean="0"/>
              <a:t>, </a:t>
            </a:r>
            <a:r>
              <a:rPr lang="en-US" dirty="0" err="1" smtClean="0"/>
              <a:t>çardağının</a:t>
            </a:r>
            <a:r>
              <a:rPr lang="en-US" dirty="0" smtClean="0"/>
              <a:t> </a:t>
            </a:r>
            <a:r>
              <a:rPr lang="en-US" dirty="0" err="1" smtClean="0"/>
              <a:t>inşası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güzelleştirilmesi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çiftleşme</a:t>
            </a:r>
            <a:r>
              <a:rPr lang="en-US" dirty="0" smtClean="0"/>
              <a:t> </a:t>
            </a:r>
            <a:r>
              <a:rPr lang="en-US" dirty="0" err="1" smtClean="0"/>
              <a:t>mevsiminde</a:t>
            </a:r>
            <a:r>
              <a:rPr lang="en-US" dirty="0" smtClean="0"/>
              <a:t> </a:t>
            </a:r>
            <a:r>
              <a:rPr lang="en-US" dirty="0" err="1" smtClean="0"/>
              <a:t>diğer</a:t>
            </a:r>
            <a:r>
              <a:rPr lang="en-US" dirty="0" smtClean="0"/>
              <a:t> </a:t>
            </a:r>
            <a:r>
              <a:rPr lang="en-US" dirty="0" err="1" smtClean="0"/>
              <a:t>tüm</a:t>
            </a:r>
            <a:r>
              <a:rPr lang="en-US" dirty="0" smtClean="0"/>
              <a:t> </a:t>
            </a:r>
            <a:r>
              <a:rPr lang="en-US" dirty="0" err="1" smtClean="0"/>
              <a:t>kuşlara</a:t>
            </a:r>
            <a:r>
              <a:rPr lang="en-US" dirty="0" smtClean="0"/>
              <a:t> </a:t>
            </a:r>
            <a:r>
              <a:rPr lang="en-US" dirty="0" err="1" smtClean="0"/>
              <a:t>benzerliğine</a:t>
            </a:r>
            <a:r>
              <a:rPr lang="en-US" dirty="0" smtClean="0"/>
              <a:t> </a:t>
            </a:r>
            <a:r>
              <a:rPr lang="en-US" dirty="0" err="1" smtClean="0"/>
              <a:t>dair</a:t>
            </a:r>
            <a:r>
              <a:rPr lang="en-US" dirty="0" smtClean="0"/>
              <a:t> </a:t>
            </a:r>
            <a:r>
              <a:rPr lang="en-US" dirty="0" err="1" smtClean="0"/>
              <a:t>içgüdüsünü</a:t>
            </a:r>
            <a:r>
              <a:rPr lang="en-US" dirty="0" smtClean="0"/>
              <a:t> </a:t>
            </a:r>
            <a:r>
              <a:rPr lang="en-US" dirty="0" err="1" smtClean="0"/>
              <a:t>kullanır</a:t>
            </a:r>
            <a:r>
              <a:rPr lang="en-US" dirty="0" smtClean="0"/>
              <a:t>. </a:t>
            </a:r>
            <a:r>
              <a:rPr lang="en-US" dirty="0" err="1" smtClean="0"/>
              <a:t>Başka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deyişle</a:t>
            </a:r>
            <a:r>
              <a:rPr lang="en-US" dirty="0" smtClean="0"/>
              <a:t>, her </a:t>
            </a:r>
            <a:r>
              <a:rPr lang="en-US" dirty="0" err="1" smtClean="0"/>
              <a:t>erkek</a:t>
            </a:r>
            <a:r>
              <a:rPr lang="en-US" dirty="0" smtClean="0"/>
              <a:t> </a:t>
            </a:r>
            <a:r>
              <a:rPr lang="en-US" dirty="0" err="1" smtClean="0"/>
              <a:t>saten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kuşu</a:t>
            </a:r>
            <a:r>
              <a:rPr lang="en-US" dirty="0" smtClean="0"/>
              <a:t>, </a:t>
            </a:r>
            <a:r>
              <a:rPr lang="en-US" dirty="0" err="1" smtClean="0"/>
              <a:t>çardağının</a:t>
            </a:r>
            <a:r>
              <a:rPr lang="en-US" dirty="0" smtClean="0"/>
              <a:t> </a:t>
            </a:r>
            <a:r>
              <a:rPr lang="en-US" dirty="0" err="1" smtClean="0"/>
              <a:t>dekorasyonu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malzeme</a:t>
            </a:r>
            <a:r>
              <a:rPr lang="en-US" dirty="0" smtClean="0"/>
              <a:t> </a:t>
            </a:r>
            <a:r>
              <a:rPr lang="en-US" dirty="0" err="1" smtClean="0"/>
              <a:t>kullansa</a:t>
            </a:r>
            <a:r>
              <a:rPr lang="en-US" dirty="0" smtClean="0"/>
              <a:t> </a:t>
            </a:r>
            <a:r>
              <a:rPr lang="en-US" dirty="0" err="1" smtClean="0"/>
              <a:t>da</a:t>
            </a:r>
            <a:r>
              <a:rPr lang="en-US" dirty="0" smtClean="0"/>
              <a:t>, </a:t>
            </a:r>
            <a:r>
              <a:rPr lang="en-US" dirty="0" err="1" smtClean="0"/>
              <a:t>kendi</a:t>
            </a:r>
            <a:r>
              <a:rPr lang="en-US" dirty="0" smtClean="0"/>
              <a:t> </a:t>
            </a:r>
            <a:r>
              <a:rPr lang="en-US" dirty="0" err="1" smtClean="0"/>
              <a:t>özel</a:t>
            </a:r>
            <a:r>
              <a:rPr lang="en-US" dirty="0" smtClean="0"/>
              <a:t> </a:t>
            </a:r>
            <a:r>
              <a:rPr lang="en-US" dirty="0" err="1" smtClean="0"/>
              <a:t>çardağına</a:t>
            </a:r>
            <a:r>
              <a:rPr lang="en-US" dirty="0" smtClean="0"/>
              <a:t> </a:t>
            </a:r>
            <a:r>
              <a:rPr lang="en-US" dirty="0" err="1" smtClean="0"/>
              <a:t>çok</a:t>
            </a:r>
            <a:r>
              <a:rPr lang="en-US" dirty="0" smtClean="0"/>
              <a:t> </a:t>
            </a:r>
            <a:r>
              <a:rPr lang="en-US" dirty="0" err="1" smtClean="0"/>
              <a:t>fazla</a:t>
            </a:r>
            <a:r>
              <a:rPr lang="en-US" dirty="0" smtClean="0"/>
              <a:t> </a:t>
            </a:r>
            <a:r>
              <a:rPr lang="en-US" dirty="0" err="1" smtClean="0"/>
              <a:t>dikkat</a:t>
            </a:r>
            <a:r>
              <a:rPr lang="en-US" dirty="0" smtClean="0"/>
              <a:t> </a:t>
            </a:r>
            <a:r>
              <a:rPr lang="en-US" dirty="0" err="1" smtClean="0"/>
              <a:t>çekmek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önemli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faktör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deneyiminden</a:t>
            </a:r>
            <a:r>
              <a:rPr lang="en-US" dirty="0" smtClean="0"/>
              <a:t> </a:t>
            </a:r>
            <a:r>
              <a:rPr lang="en-US" dirty="0" err="1" smtClean="0"/>
              <a:t>yararlanır</a:t>
            </a:r>
            <a:r>
              <a:rPr lang="en-US" dirty="0" smtClean="0"/>
              <a:t>. </a:t>
            </a:r>
            <a:r>
              <a:rPr lang="en-US" dirty="0" err="1" smtClean="0"/>
              <a:t>Deneyimin</a:t>
            </a:r>
            <a:r>
              <a:rPr lang="en-US" dirty="0" smtClean="0"/>
              <a:t> hem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yapımında</a:t>
            </a:r>
            <a:r>
              <a:rPr lang="en-US" dirty="0" smtClean="0"/>
              <a:t> hem de </a:t>
            </a:r>
            <a:r>
              <a:rPr lang="en-US" dirty="0" err="1" smtClean="0"/>
              <a:t>dramatik</a:t>
            </a:r>
            <a:r>
              <a:rPr lang="en-US" dirty="0" smtClean="0"/>
              <a:t> </a:t>
            </a:r>
            <a:r>
              <a:rPr lang="en-US" dirty="0" err="1" smtClean="0"/>
              <a:t>jestlerde</a:t>
            </a:r>
            <a:r>
              <a:rPr lang="en-US" dirty="0" smtClean="0"/>
              <a:t> </a:t>
            </a:r>
            <a:r>
              <a:rPr lang="en-US" dirty="0" err="1" smtClean="0"/>
              <a:t>önemli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etkisi</a:t>
            </a:r>
            <a:r>
              <a:rPr lang="en-US" dirty="0" smtClean="0"/>
              <a:t> </a:t>
            </a:r>
            <a:r>
              <a:rPr lang="en-US" dirty="0" err="1" smtClean="0"/>
              <a:t>olduğunu</a:t>
            </a:r>
            <a:r>
              <a:rPr lang="en-US" dirty="0" smtClean="0"/>
              <a:t> </a:t>
            </a:r>
            <a:r>
              <a:rPr lang="en-US" dirty="0" err="1" smtClean="0"/>
              <a:t>söyleyebiliriz</a:t>
            </a:r>
            <a:r>
              <a:rPr lang="en-US" dirty="0" smtClean="0"/>
              <a:t>, </a:t>
            </a:r>
            <a:r>
              <a:rPr lang="en-US" dirty="0" err="1" smtClean="0"/>
              <a:t>bu</a:t>
            </a:r>
            <a:r>
              <a:rPr lang="en-US" dirty="0" smtClean="0"/>
              <a:t> </a:t>
            </a:r>
            <a:r>
              <a:rPr lang="en-US" dirty="0" err="1" smtClean="0"/>
              <a:t>da</a:t>
            </a:r>
            <a:r>
              <a:rPr lang="en-US" dirty="0" smtClean="0"/>
              <a:t> </a:t>
            </a:r>
            <a:r>
              <a:rPr lang="en-US" dirty="0" err="1" smtClean="0"/>
              <a:t>yaşlı</a:t>
            </a:r>
            <a:r>
              <a:rPr lang="en-US" dirty="0" smtClean="0"/>
              <a:t> </a:t>
            </a:r>
            <a:r>
              <a:rPr lang="en-US" dirty="0" err="1" smtClean="0"/>
              <a:t>erkeklerin</a:t>
            </a:r>
            <a:r>
              <a:rPr lang="en-US" dirty="0" smtClean="0"/>
              <a:t> </a:t>
            </a:r>
            <a:r>
              <a:rPr lang="en-US" dirty="0" err="1" smtClean="0"/>
              <a:t>çardaklarına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fazla</a:t>
            </a:r>
            <a:r>
              <a:rPr lang="en-US" dirty="0" smtClean="0"/>
              <a:t> </a:t>
            </a:r>
            <a:r>
              <a:rPr lang="en-US" dirty="0" err="1" smtClean="0"/>
              <a:t>dikkat</a:t>
            </a:r>
            <a:r>
              <a:rPr lang="en-US" dirty="0" smtClean="0"/>
              <a:t> </a:t>
            </a:r>
            <a:r>
              <a:rPr lang="en-US" dirty="0" err="1" smtClean="0"/>
              <a:t>çekme</a:t>
            </a:r>
            <a:r>
              <a:rPr lang="en-US" dirty="0" smtClean="0"/>
              <a:t> </a:t>
            </a:r>
            <a:r>
              <a:rPr lang="en-US" dirty="0" err="1" smtClean="0"/>
              <a:t>potansiyeline</a:t>
            </a:r>
            <a:r>
              <a:rPr lang="en-US" dirty="0" smtClean="0"/>
              <a:t> </a:t>
            </a:r>
            <a:r>
              <a:rPr lang="en-US" dirty="0" err="1" smtClean="0"/>
              <a:t>sahip</a:t>
            </a:r>
            <a:r>
              <a:rPr lang="en-US" dirty="0" smtClean="0"/>
              <a:t> </a:t>
            </a:r>
            <a:r>
              <a:rPr lang="en-US" dirty="0" err="1" smtClean="0"/>
              <a:t>olmalarını</a:t>
            </a:r>
            <a:r>
              <a:rPr lang="en-US" dirty="0" smtClean="0"/>
              <a:t> </a:t>
            </a:r>
            <a:r>
              <a:rPr lang="en-US" dirty="0" err="1" smtClean="0"/>
              <a:t>sağlar</a:t>
            </a:r>
            <a:r>
              <a:rPr lang="en-US" dirty="0" smtClean="0"/>
              <a:t>. </a:t>
            </a:r>
            <a:r>
              <a:rPr lang="en-US" dirty="0" err="1" smtClean="0"/>
              <a:t>Algoritmada</a:t>
            </a:r>
            <a:r>
              <a:rPr lang="en-US" dirty="0" smtClean="0"/>
              <a:t>, en </a:t>
            </a:r>
            <a:r>
              <a:rPr lang="en-US" dirty="0" err="1" smtClean="0"/>
              <a:t>iyi</a:t>
            </a:r>
            <a:r>
              <a:rPr lang="en-US" dirty="0" smtClean="0"/>
              <a:t> </a:t>
            </a:r>
            <a:r>
              <a:rPr lang="en-US" dirty="0" err="1" smtClean="0"/>
              <a:t>çardağın</a:t>
            </a:r>
            <a:r>
              <a:rPr lang="en-US" dirty="0" smtClean="0"/>
              <a:t> </a:t>
            </a:r>
            <a:r>
              <a:rPr lang="en-US" dirty="0" err="1" smtClean="0"/>
              <a:t>konumu</a:t>
            </a:r>
            <a:r>
              <a:rPr lang="en-US" dirty="0" smtClean="0"/>
              <a:t>, </a:t>
            </a:r>
            <a:r>
              <a:rPr lang="en-US" dirty="0" err="1" smtClean="0"/>
              <a:t>diğer</a:t>
            </a:r>
            <a:r>
              <a:rPr lang="en-US" dirty="0" smtClean="0"/>
              <a:t> </a:t>
            </a:r>
            <a:r>
              <a:rPr lang="en-US" dirty="0" err="1" smtClean="0"/>
              <a:t>konumları</a:t>
            </a:r>
            <a:r>
              <a:rPr lang="en-US" dirty="0" smtClean="0"/>
              <a:t> </a:t>
            </a:r>
            <a:r>
              <a:rPr lang="en-US" dirty="0" err="1" smtClean="0"/>
              <a:t>etkileme</a:t>
            </a:r>
            <a:r>
              <a:rPr lang="en-US" dirty="0" smtClean="0"/>
              <a:t> </a:t>
            </a:r>
            <a:r>
              <a:rPr lang="en-US" dirty="0" err="1" smtClean="0"/>
              <a:t>yeteneğine</a:t>
            </a:r>
            <a:r>
              <a:rPr lang="en-US" dirty="0" smtClean="0"/>
              <a:t> </a:t>
            </a:r>
            <a:r>
              <a:rPr lang="en-US" dirty="0" err="1" smtClean="0"/>
              <a:t>sahip</a:t>
            </a:r>
            <a:r>
              <a:rPr lang="en-US" dirty="0" smtClean="0"/>
              <a:t> </a:t>
            </a:r>
            <a:r>
              <a:rPr lang="en-US" dirty="0" err="1" smtClean="0"/>
              <a:t>yinelemenin</a:t>
            </a:r>
            <a:r>
              <a:rPr lang="en-US" dirty="0" smtClean="0"/>
              <a:t> </a:t>
            </a:r>
            <a:r>
              <a:rPr lang="en-US" dirty="0" err="1" smtClean="0"/>
              <a:t>eliti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kabul</a:t>
            </a:r>
            <a:r>
              <a:rPr lang="en-US" dirty="0" smtClean="0"/>
              <a:t> </a:t>
            </a:r>
            <a:r>
              <a:rPr lang="en-US" dirty="0" err="1" smtClean="0"/>
              <a:t>edilir</a:t>
            </a:r>
            <a:r>
              <a:rPr lang="en-US" dirty="0" smtClean="0"/>
              <a:t>.</a:t>
            </a:r>
          </a:p>
          <a:p>
            <a:r>
              <a:rPr lang="en-US" dirty="0" smtClean="0"/>
              <a:t>Position updating</a:t>
            </a:r>
          </a:p>
          <a:p>
            <a:pPr lvl="1"/>
            <a:r>
              <a:rPr lang="en-US" dirty="0" smtClean="0"/>
              <a:t>Her </a:t>
            </a:r>
            <a:r>
              <a:rPr lang="en-US" dirty="0" err="1" smtClean="0"/>
              <a:t>algoritma</a:t>
            </a:r>
            <a:r>
              <a:rPr lang="en-US" dirty="0" smtClean="0"/>
              <a:t> </a:t>
            </a:r>
            <a:r>
              <a:rPr lang="en-US" dirty="0" err="1" smtClean="0"/>
              <a:t>döngüsünde</a:t>
            </a:r>
            <a:r>
              <a:rPr lang="en-US" dirty="0" smtClean="0"/>
              <a:t> </a:t>
            </a:r>
            <a:r>
              <a:rPr lang="en-US" dirty="0" err="1" smtClean="0"/>
              <a:t>çardaklardaki</a:t>
            </a:r>
            <a:r>
              <a:rPr lang="en-US" dirty="0" smtClean="0"/>
              <a:t> </a:t>
            </a:r>
            <a:r>
              <a:rPr lang="en-US" dirty="0" err="1" smtClean="0"/>
              <a:t>tüm</a:t>
            </a:r>
            <a:r>
              <a:rPr lang="en-US" dirty="0" smtClean="0"/>
              <a:t> </a:t>
            </a:r>
            <a:r>
              <a:rPr lang="en-US" dirty="0" err="1" smtClean="0"/>
              <a:t>varyasyonlar</a:t>
            </a:r>
            <a:r>
              <a:rPr lang="en-US" dirty="0" smtClean="0"/>
              <a:t>, </a:t>
            </a:r>
            <a:r>
              <a:rPr lang="en-US" dirty="0" err="1" smtClean="0"/>
              <a:t>aşağıdaki</a:t>
            </a:r>
            <a:r>
              <a:rPr lang="en-US" dirty="0" smtClean="0"/>
              <a:t> </a:t>
            </a:r>
            <a:r>
              <a:rPr lang="en-US" dirty="0" err="1" smtClean="0"/>
              <a:t>denkleme</a:t>
            </a:r>
            <a:r>
              <a:rPr lang="en-US" dirty="0" smtClean="0"/>
              <a:t> </a:t>
            </a:r>
            <a:r>
              <a:rPr lang="en-US" dirty="0" err="1" smtClean="0"/>
              <a:t>göre</a:t>
            </a:r>
            <a:r>
              <a:rPr lang="en-US" dirty="0" smtClean="0"/>
              <a:t> </a:t>
            </a:r>
            <a:r>
              <a:rPr lang="en-US" dirty="0" err="1" smtClean="0"/>
              <a:t>gerçekleştirilir</a:t>
            </a:r>
            <a:r>
              <a:rPr lang="en-US" dirty="0" smtClean="0"/>
              <a:t>: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0"/>
            <a:ext cx="5191850" cy="39724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219200" y="4114800"/>
            <a:ext cx="7924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burada</a:t>
            </a:r>
            <a:r>
              <a:rPr lang="en-US" dirty="0" smtClean="0"/>
              <a:t> </a:t>
            </a:r>
            <a:r>
              <a:rPr lang="en-US" dirty="0" err="1" smtClean="0"/>
              <a:t>Wi</a:t>
            </a:r>
            <a:r>
              <a:rPr lang="en-US" dirty="0" smtClean="0"/>
              <a:t> </a:t>
            </a:r>
            <a:r>
              <a:rPr lang="en-US" dirty="0" err="1" smtClean="0"/>
              <a:t>mevcut</a:t>
            </a:r>
            <a:r>
              <a:rPr lang="en-US" dirty="0" smtClean="0"/>
              <a:t> </a:t>
            </a:r>
            <a:r>
              <a:rPr lang="en-US" dirty="0" err="1" smtClean="0"/>
              <a:t>yinelemede</a:t>
            </a:r>
            <a:r>
              <a:rPr lang="en-US" dirty="0" smtClean="0"/>
              <a:t> </a:t>
            </a:r>
            <a:r>
              <a:rPr lang="en-US" dirty="0" err="1" smtClean="0"/>
              <a:t>hedef</a:t>
            </a:r>
            <a:r>
              <a:rPr lang="en-US" dirty="0" smtClean="0"/>
              <a:t> </a:t>
            </a:r>
            <a:r>
              <a:rPr lang="en-US" dirty="0" err="1" smtClean="0"/>
              <a:t>çözümü</a:t>
            </a:r>
            <a:r>
              <a:rPr lang="en-US" dirty="0" smtClean="0"/>
              <a:t> </a:t>
            </a:r>
            <a:r>
              <a:rPr lang="en-US" dirty="0" err="1" smtClean="0"/>
              <a:t>tanımlar</a:t>
            </a:r>
            <a:r>
              <a:rPr lang="en-US" dirty="0" smtClean="0"/>
              <a:t>,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terimi</a:t>
            </a:r>
            <a:r>
              <a:rPr lang="en-US" dirty="0" smtClean="0"/>
              <a:t> </a:t>
            </a:r>
            <a:r>
              <a:rPr lang="en-US" dirty="0" err="1" smtClean="0"/>
              <a:t>rulet</a:t>
            </a:r>
            <a:r>
              <a:rPr lang="en-US" dirty="0" smtClean="0"/>
              <a:t> </a:t>
            </a:r>
            <a:r>
              <a:rPr lang="en-US" dirty="0" err="1" smtClean="0"/>
              <a:t>çarkı</a:t>
            </a:r>
            <a:r>
              <a:rPr lang="en-US" dirty="0" smtClean="0"/>
              <a:t> </a:t>
            </a:r>
            <a:r>
              <a:rPr lang="en-US" dirty="0" err="1" smtClean="0"/>
              <a:t>mekanizmasına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edilir</a:t>
            </a:r>
            <a:r>
              <a:rPr lang="en-US" dirty="0" smtClean="0"/>
              <a:t>, </a:t>
            </a:r>
            <a:r>
              <a:rPr lang="en-US" dirty="0" err="1" smtClean="0"/>
              <a:t>yani</a:t>
            </a:r>
            <a:r>
              <a:rPr lang="en-US" dirty="0" smtClean="0"/>
              <a:t> </a:t>
            </a:r>
            <a:r>
              <a:rPr lang="en-US" dirty="0" err="1" smtClean="0"/>
              <a:t>Wi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seçilme</a:t>
            </a:r>
            <a:r>
              <a:rPr lang="en-US" dirty="0" smtClean="0"/>
              <a:t> </a:t>
            </a:r>
            <a:r>
              <a:rPr lang="en-US" dirty="0" err="1" smtClean="0"/>
              <a:t>şansı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yüksek</a:t>
            </a:r>
            <a:r>
              <a:rPr lang="en-US" dirty="0" smtClean="0"/>
              <a:t> </a:t>
            </a:r>
            <a:r>
              <a:rPr lang="en-US" dirty="0" err="1" smtClean="0"/>
              <a:t>olan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iyi</a:t>
            </a:r>
            <a:r>
              <a:rPr lang="en-US" dirty="0" smtClean="0"/>
              <a:t> </a:t>
            </a:r>
            <a:r>
              <a:rPr lang="en-US" dirty="0" err="1" smtClean="0"/>
              <a:t>çözüm</a:t>
            </a:r>
            <a:r>
              <a:rPr lang="en-US" dirty="0" smtClean="0"/>
              <a:t> </a:t>
            </a:r>
            <a:r>
              <a:rPr lang="en-US" dirty="0" err="1" smtClean="0"/>
              <a:t>olacaktır</a:t>
            </a:r>
            <a:r>
              <a:rPr lang="en-US" dirty="0" smtClean="0"/>
              <a:t>, </a:t>
            </a:r>
            <a:r>
              <a:rPr lang="en-US" dirty="0" err="1" smtClean="0"/>
              <a:t>Whj</a:t>
            </a:r>
            <a:r>
              <a:rPr lang="en-US" dirty="0" smtClean="0"/>
              <a:t> </a:t>
            </a:r>
            <a:r>
              <a:rPr lang="en-US" dirty="0" err="1" smtClean="0"/>
              <a:t>Wh'nin</a:t>
            </a:r>
            <a:r>
              <a:rPr lang="en-US" dirty="0" smtClean="0"/>
              <a:t> j. </a:t>
            </a:r>
            <a:r>
              <a:rPr lang="en-US" dirty="0" err="1" smtClean="0"/>
              <a:t>üyesini</a:t>
            </a:r>
            <a:r>
              <a:rPr lang="en-US" dirty="0" smtClean="0"/>
              <a:t> </a:t>
            </a:r>
            <a:r>
              <a:rPr lang="en-US" dirty="0" err="1" smtClean="0"/>
              <a:t>tanımlar</a:t>
            </a:r>
            <a:r>
              <a:rPr lang="en-US" dirty="0" smtClean="0"/>
              <a:t>, W elite </a:t>
            </a:r>
            <a:r>
              <a:rPr lang="en-US" dirty="0" err="1" smtClean="0"/>
              <a:t>ise</a:t>
            </a:r>
            <a:r>
              <a:rPr lang="en-US" dirty="0" smtClean="0"/>
              <a:t> </a:t>
            </a:r>
            <a:r>
              <a:rPr lang="en-US" dirty="0" err="1" smtClean="0"/>
              <a:t>döngülerde</a:t>
            </a:r>
            <a:r>
              <a:rPr lang="en-US" dirty="0" smtClean="0"/>
              <a:t> </a:t>
            </a:r>
            <a:r>
              <a:rPr lang="en-US" dirty="0" err="1" smtClean="0"/>
              <a:t>depolanan</a:t>
            </a:r>
            <a:r>
              <a:rPr lang="en-US" dirty="0" smtClean="0"/>
              <a:t> </a:t>
            </a:r>
            <a:r>
              <a:rPr lang="en-US" dirty="0" err="1" smtClean="0"/>
              <a:t>seçkinlerin</a:t>
            </a:r>
            <a:r>
              <a:rPr lang="en-US" dirty="0" smtClean="0"/>
              <a:t> </a:t>
            </a:r>
            <a:r>
              <a:rPr lang="en-US" dirty="0" err="1" smtClean="0"/>
              <a:t>konumu</a:t>
            </a:r>
            <a:r>
              <a:rPr lang="en-US" dirty="0" smtClean="0"/>
              <a:t>, </a:t>
            </a:r>
            <a:r>
              <a:rPr lang="el-GR" dirty="0" smtClean="0"/>
              <a:t>λ</a:t>
            </a:r>
            <a:r>
              <a:rPr lang="en-US" dirty="0" smtClean="0"/>
              <a:t>j, </a:t>
            </a:r>
            <a:r>
              <a:rPr lang="en-US" dirty="0" err="1" smtClean="0"/>
              <a:t>aşağıdaki</a:t>
            </a:r>
            <a:r>
              <a:rPr lang="en-US" dirty="0" smtClean="0"/>
              <a:t> </a:t>
            </a:r>
            <a:r>
              <a:rPr lang="en-US" dirty="0" err="1" smtClean="0"/>
              <a:t>denklemle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edilen</a:t>
            </a:r>
            <a:r>
              <a:rPr lang="en-US" dirty="0" smtClean="0"/>
              <a:t> </a:t>
            </a:r>
            <a:r>
              <a:rPr lang="en-US" dirty="0" err="1" smtClean="0"/>
              <a:t>hedef</a:t>
            </a:r>
            <a:r>
              <a:rPr lang="en-US" dirty="0" smtClean="0"/>
              <a:t> </a:t>
            </a:r>
            <a:r>
              <a:rPr lang="en-US" dirty="0" err="1" smtClean="0"/>
              <a:t>çardaktaki</a:t>
            </a:r>
            <a:r>
              <a:rPr lang="en-US" dirty="0" smtClean="0"/>
              <a:t> (</a:t>
            </a:r>
            <a:r>
              <a:rPr lang="en-US" dirty="0" err="1" smtClean="0"/>
              <a:t>çözüm</a:t>
            </a:r>
            <a:r>
              <a:rPr lang="en-US" dirty="0" smtClean="0"/>
              <a:t>) </a:t>
            </a:r>
            <a:r>
              <a:rPr lang="en-US" dirty="0" err="1" smtClean="0"/>
              <a:t>çekim</a:t>
            </a:r>
            <a:r>
              <a:rPr lang="en-US" dirty="0" smtClean="0"/>
              <a:t> </a:t>
            </a:r>
            <a:r>
              <a:rPr lang="en-US" dirty="0" err="1" smtClean="0"/>
              <a:t>gücünü</a:t>
            </a:r>
            <a:r>
              <a:rPr lang="en-US" dirty="0" smtClean="0"/>
              <a:t> </a:t>
            </a:r>
            <a:r>
              <a:rPr lang="en-US" dirty="0" err="1" smtClean="0"/>
              <a:t>temsil</a:t>
            </a:r>
            <a:r>
              <a:rPr lang="en-US" dirty="0" smtClean="0"/>
              <a:t> </a:t>
            </a:r>
            <a:r>
              <a:rPr lang="en-US" dirty="0" err="1" smtClean="0"/>
              <a:t>eder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burada</a:t>
            </a:r>
            <a:r>
              <a:rPr lang="en-US" dirty="0" smtClean="0"/>
              <a:t> </a:t>
            </a:r>
            <a:r>
              <a:rPr lang="el-GR" dirty="0" smtClean="0"/>
              <a:t>α </a:t>
            </a:r>
            <a:r>
              <a:rPr lang="en-US" dirty="0" err="1" smtClean="0"/>
              <a:t>terimi</a:t>
            </a:r>
            <a:r>
              <a:rPr lang="en-US" dirty="0" smtClean="0"/>
              <a:t>, </a:t>
            </a:r>
            <a:r>
              <a:rPr lang="en-US" dirty="0" err="1" smtClean="0"/>
              <a:t>hedef</a:t>
            </a:r>
            <a:r>
              <a:rPr lang="en-US" dirty="0" smtClean="0"/>
              <a:t> </a:t>
            </a:r>
            <a:r>
              <a:rPr lang="en-US" dirty="0" err="1" smtClean="0"/>
              <a:t>çözümü</a:t>
            </a:r>
            <a:r>
              <a:rPr lang="en-US" dirty="0" smtClean="0"/>
              <a:t> </a:t>
            </a:r>
            <a:r>
              <a:rPr lang="en-US" dirty="0" err="1" smtClean="0"/>
              <a:t>kullanan</a:t>
            </a:r>
            <a:r>
              <a:rPr lang="en-US" dirty="0" smtClean="0"/>
              <a:t> en </a:t>
            </a:r>
            <a:r>
              <a:rPr lang="en-US" dirty="0" err="1" smtClean="0"/>
              <a:t>büyük</a:t>
            </a:r>
            <a:r>
              <a:rPr lang="en-US" dirty="0" smtClean="0"/>
              <a:t> </a:t>
            </a:r>
            <a:r>
              <a:rPr lang="en-US" dirty="0" err="1" smtClean="0"/>
              <a:t>adım</a:t>
            </a:r>
            <a:r>
              <a:rPr lang="en-US" dirty="0" smtClean="0"/>
              <a:t> </a:t>
            </a:r>
            <a:r>
              <a:rPr lang="en-US" dirty="0" err="1" smtClean="0"/>
              <a:t>boyutunu</a:t>
            </a:r>
            <a:r>
              <a:rPr lang="en-US" dirty="0" smtClean="0"/>
              <a:t> </a:t>
            </a:r>
            <a:r>
              <a:rPr lang="en-US" dirty="0" err="1" smtClean="0"/>
              <a:t>temsil</a:t>
            </a:r>
            <a:r>
              <a:rPr lang="en-US" dirty="0" smtClean="0"/>
              <a:t> </a:t>
            </a:r>
            <a:r>
              <a:rPr lang="en-US" dirty="0" err="1" smtClean="0"/>
              <a:t>eder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oi</a:t>
            </a:r>
            <a:r>
              <a:rPr lang="en-US" dirty="0" smtClean="0"/>
              <a:t>, </a:t>
            </a:r>
            <a:r>
              <a:rPr lang="en-US" dirty="0" err="1" smtClean="0"/>
              <a:t>Probi</a:t>
            </a:r>
            <a:r>
              <a:rPr lang="en-US" dirty="0" smtClean="0"/>
              <a:t> </a:t>
            </a:r>
            <a:r>
              <a:rPr lang="en-US" dirty="0" err="1" smtClean="0"/>
              <a:t>tarafından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edilen</a:t>
            </a:r>
            <a:r>
              <a:rPr lang="en-US" dirty="0" smtClean="0"/>
              <a:t> </a:t>
            </a:r>
            <a:r>
              <a:rPr lang="en-US" dirty="0" err="1" smtClean="0"/>
              <a:t>olasılığı</a:t>
            </a:r>
            <a:r>
              <a:rPr lang="en-US" dirty="0" smtClean="0"/>
              <a:t> </a:t>
            </a:r>
            <a:r>
              <a:rPr lang="en-US" dirty="0" err="1" smtClean="0"/>
              <a:t>tanımlar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Mutation</a:t>
            </a:r>
          </a:p>
          <a:p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inşa</a:t>
            </a:r>
            <a:r>
              <a:rPr lang="en-US" dirty="0" smtClean="0"/>
              <a:t> </a:t>
            </a:r>
            <a:r>
              <a:rPr lang="en-US" dirty="0" err="1" smtClean="0"/>
              <a:t>edilirken</a:t>
            </a:r>
            <a:r>
              <a:rPr lang="en-US" dirty="0" smtClean="0"/>
              <a:t>, </a:t>
            </a:r>
            <a:r>
              <a:rPr lang="en-US" dirty="0" err="1" smtClean="0"/>
              <a:t>erkek</a:t>
            </a:r>
            <a:r>
              <a:rPr lang="en-US" dirty="0" smtClean="0"/>
              <a:t> </a:t>
            </a:r>
            <a:r>
              <a:rPr lang="en-US" dirty="0" err="1" smtClean="0"/>
              <a:t>saten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kuşu</a:t>
            </a:r>
            <a:r>
              <a:rPr lang="en-US" dirty="0" smtClean="0"/>
              <a:t> </a:t>
            </a:r>
            <a:r>
              <a:rPr lang="en-US" dirty="0" err="1" smtClean="0"/>
              <a:t>diğer</a:t>
            </a:r>
            <a:r>
              <a:rPr lang="en-US" dirty="0" smtClean="0"/>
              <a:t> </a:t>
            </a:r>
            <a:r>
              <a:rPr lang="en-US" dirty="0" err="1" smtClean="0"/>
              <a:t>hayvanlar</a:t>
            </a:r>
            <a:r>
              <a:rPr lang="en-US" dirty="0" smtClean="0"/>
              <a:t> </a:t>
            </a:r>
            <a:r>
              <a:rPr lang="en-US" dirty="0" err="1" smtClean="0"/>
              <a:t>tarafından</a:t>
            </a:r>
            <a:r>
              <a:rPr lang="en-US" dirty="0" smtClean="0"/>
              <a:t> </a:t>
            </a:r>
            <a:r>
              <a:rPr lang="en-US" dirty="0" err="1" smtClean="0"/>
              <a:t>saldırıya</a:t>
            </a:r>
            <a:r>
              <a:rPr lang="en-US" dirty="0" smtClean="0"/>
              <a:t> </a:t>
            </a:r>
            <a:r>
              <a:rPr lang="en-US" dirty="0" err="1" smtClean="0"/>
              <a:t>uğrayabilir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hatta</a:t>
            </a:r>
            <a:r>
              <a:rPr lang="en-US" dirty="0" smtClean="0"/>
              <a:t> </a:t>
            </a:r>
            <a:r>
              <a:rPr lang="en-US" dirty="0" err="1" smtClean="0"/>
              <a:t>tamamen</a:t>
            </a:r>
            <a:r>
              <a:rPr lang="en-US" dirty="0" smtClean="0"/>
              <a:t> </a:t>
            </a:r>
            <a:r>
              <a:rPr lang="en-US" dirty="0" err="1" smtClean="0"/>
              <a:t>görmezden</a:t>
            </a:r>
            <a:r>
              <a:rPr lang="en-US" dirty="0" smtClean="0"/>
              <a:t> </a:t>
            </a:r>
            <a:r>
              <a:rPr lang="en-US" dirty="0" err="1" smtClean="0"/>
              <a:t>gelinebilir</a:t>
            </a:r>
            <a:r>
              <a:rPr lang="en-US" dirty="0" smtClean="0"/>
              <a:t>. </a:t>
            </a:r>
            <a:r>
              <a:rPr lang="en-US" dirty="0" err="1" smtClean="0"/>
              <a:t>Çadır</a:t>
            </a:r>
            <a:r>
              <a:rPr lang="en-US" dirty="0" smtClean="0"/>
              <a:t> </a:t>
            </a:r>
            <a:r>
              <a:rPr lang="en-US" dirty="0" err="1" smtClean="0"/>
              <a:t>inşası</a:t>
            </a:r>
            <a:r>
              <a:rPr lang="en-US" dirty="0" smtClean="0"/>
              <a:t> </a:t>
            </a:r>
            <a:r>
              <a:rPr lang="en-US" dirty="0" err="1" smtClean="0"/>
              <a:t>sırasında</a:t>
            </a:r>
            <a:r>
              <a:rPr lang="en-US" dirty="0" smtClean="0"/>
              <a:t>,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güçlü</a:t>
            </a:r>
            <a:r>
              <a:rPr lang="en-US" dirty="0" smtClean="0"/>
              <a:t> </a:t>
            </a:r>
            <a:r>
              <a:rPr lang="en-US" dirty="0" err="1" smtClean="0"/>
              <a:t>erkekler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zayıf</a:t>
            </a:r>
            <a:r>
              <a:rPr lang="en-US" dirty="0" smtClean="0"/>
              <a:t> </a:t>
            </a:r>
            <a:r>
              <a:rPr lang="en-US" dirty="0" err="1" smtClean="0"/>
              <a:t>olanların</a:t>
            </a:r>
            <a:r>
              <a:rPr lang="en-US" dirty="0" smtClean="0"/>
              <a:t> </a:t>
            </a:r>
            <a:r>
              <a:rPr lang="en-US" dirty="0" err="1" smtClean="0"/>
              <a:t>çardaklarını</a:t>
            </a:r>
            <a:r>
              <a:rPr lang="en-US" dirty="0" smtClean="0"/>
              <a:t> </a:t>
            </a:r>
            <a:r>
              <a:rPr lang="en-US" dirty="0" err="1" smtClean="0"/>
              <a:t>yok</a:t>
            </a:r>
            <a:r>
              <a:rPr lang="en-US" dirty="0" smtClean="0"/>
              <a:t> </a:t>
            </a:r>
            <a:r>
              <a:rPr lang="en-US" dirty="0" err="1" smtClean="0"/>
              <a:t>eder</a:t>
            </a:r>
            <a:r>
              <a:rPr lang="en-US" dirty="0" smtClean="0"/>
              <a:t> </a:t>
            </a:r>
            <a:r>
              <a:rPr lang="en-US" dirty="0" err="1" smtClean="0"/>
              <a:t>veya</a:t>
            </a:r>
            <a:r>
              <a:rPr lang="en-US" dirty="0" smtClean="0"/>
              <a:t> </a:t>
            </a:r>
            <a:r>
              <a:rPr lang="en-US" dirty="0" err="1" smtClean="0"/>
              <a:t>malzemelerini</a:t>
            </a:r>
            <a:r>
              <a:rPr lang="en-US" dirty="0" smtClean="0"/>
              <a:t> </a:t>
            </a:r>
            <a:r>
              <a:rPr lang="en-US" dirty="0" err="1" smtClean="0"/>
              <a:t>çalar</a:t>
            </a:r>
            <a:r>
              <a:rPr lang="en-US" dirty="0" smtClean="0"/>
              <a:t>. Bu </a:t>
            </a:r>
            <a:r>
              <a:rPr lang="en-US" dirty="0" err="1" smtClean="0"/>
              <a:t>nedenle</a:t>
            </a:r>
            <a:r>
              <a:rPr lang="en-US" dirty="0" smtClean="0"/>
              <a:t>, her </a:t>
            </a:r>
            <a:r>
              <a:rPr lang="en-US" dirty="0" err="1" smtClean="0"/>
              <a:t>döngünün</a:t>
            </a:r>
            <a:r>
              <a:rPr lang="en-US" dirty="0" smtClean="0"/>
              <a:t> </a:t>
            </a:r>
            <a:r>
              <a:rPr lang="en-US" dirty="0" err="1" smtClean="0"/>
              <a:t>sonunda</a:t>
            </a:r>
            <a:r>
              <a:rPr lang="en-US" dirty="0" smtClean="0"/>
              <a:t> </a:t>
            </a:r>
            <a:r>
              <a:rPr lang="en-US" dirty="0" err="1" smtClean="0"/>
              <a:t>belirli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olasılıkla</a:t>
            </a:r>
            <a:r>
              <a:rPr lang="en-US" dirty="0" smtClean="0"/>
              <a:t> </a:t>
            </a:r>
            <a:r>
              <a:rPr lang="en-US" dirty="0" err="1" smtClean="0"/>
              <a:t>keyfi</a:t>
            </a:r>
            <a:r>
              <a:rPr lang="en-US" dirty="0" smtClean="0"/>
              <a:t> </a:t>
            </a:r>
            <a:r>
              <a:rPr lang="en-US" dirty="0" err="1" smtClean="0"/>
              <a:t>değişiklikler</a:t>
            </a:r>
            <a:r>
              <a:rPr lang="en-US" dirty="0" smtClean="0"/>
              <a:t> </a:t>
            </a:r>
            <a:r>
              <a:rPr lang="en-US" dirty="0" err="1" smtClean="0"/>
              <a:t>benimsenmiştir</a:t>
            </a:r>
            <a:r>
              <a:rPr lang="en-US" dirty="0" smtClean="0"/>
              <a:t>. Bu </a:t>
            </a:r>
            <a:r>
              <a:rPr lang="en-US" dirty="0" err="1" smtClean="0"/>
              <a:t>değişiklik</a:t>
            </a:r>
            <a:r>
              <a:rPr lang="en-US" dirty="0" smtClean="0"/>
              <a:t>, </a:t>
            </a:r>
            <a:r>
              <a:rPr lang="en-US" dirty="0" err="1" smtClean="0"/>
              <a:t>belirli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olasılıkla</a:t>
            </a:r>
            <a:r>
              <a:rPr lang="en-US" dirty="0" smtClean="0"/>
              <a:t> </a:t>
            </a:r>
            <a:r>
              <a:rPr lang="en-US" dirty="0" err="1" smtClean="0"/>
              <a:t>Whj'ye</a:t>
            </a:r>
            <a:r>
              <a:rPr lang="en-US" dirty="0" smtClean="0"/>
              <a:t> </a:t>
            </a:r>
            <a:r>
              <a:rPr lang="en-US" dirty="0" err="1" smtClean="0"/>
              <a:t>uygulanır</a:t>
            </a:r>
            <a:r>
              <a:rPr lang="en-US" dirty="0" smtClean="0"/>
              <a:t>.  </a:t>
            </a:r>
            <a:r>
              <a:rPr lang="el-GR" dirty="0" smtClean="0"/>
              <a:t>α</a:t>
            </a:r>
            <a:r>
              <a:rPr lang="el-GR" baseline="30000" dirty="0" smtClean="0"/>
              <a:t>2</a:t>
            </a:r>
            <a:r>
              <a:rPr lang="el-GR" dirty="0" smtClean="0"/>
              <a:t> </a:t>
            </a:r>
            <a:r>
              <a:rPr lang="en-US" dirty="0" err="1" smtClean="0"/>
              <a:t>varyansı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ortalama</a:t>
            </a:r>
            <a:r>
              <a:rPr lang="en-US" dirty="0" smtClean="0"/>
              <a:t> </a:t>
            </a:r>
            <a:r>
              <a:rPr lang="en-US" dirty="0" err="1" smtClean="0"/>
              <a:t>W</a:t>
            </a:r>
            <a:r>
              <a:rPr lang="en-US" baseline="-25000" dirty="0" err="1" smtClean="0"/>
              <a:t>hj</a:t>
            </a:r>
            <a:r>
              <a:rPr lang="en-US" dirty="0" smtClean="0"/>
              <a:t> </a:t>
            </a:r>
            <a:r>
              <a:rPr lang="en-US" dirty="0" err="1" smtClean="0"/>
              <a:t>ile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normal </a:t>
            </a:r>
            <a:r>
              <a:rPr lang="en-US" dirty="0" err="1" smtClean="0"/>
              <a:t>dağılım</a:t>
            </a:r>
            <a:r>
              <a:rPr lang="en-US" dirty="0" smtClean="0"/>
              <a:t> (L) </a:t>
            </a:r>
            <a:r>
              <a:rPr lang="en-US" dirty="0" err="1" smtClean="0"/>
              <a:t>benimsenmiştir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aşağıdaki</a:t>
            </a:r>
            <a:r>
              <a:rPr lang="en-US" dirty="0" smtClean="0"/>
              <a:t> </a:t>
            </a:r>
            <a:r>
              <a:rPr lang="en-US" dirty="0" err="1" smtClean="0"/>
              <a:t>gibi</a:t>
            </a:r>
            <a:r>
              <a:rPr lang="en-US" dirty="0" smtClean="0"/>
              <a:t> :</a:t>
            </a:r>
          </a:p>
        </p:txBody>
      </p:sp>
      <p:pic>
        <p:nvPicPr>
          <p:cNvPr id="5" name="Picture 4" descr="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2285999"/>
            <a:ext cx="5410200" cy="275454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66800" y="4953000"/>
            <a:ext cx="8077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burada</a:t>
            </a:r>
            <a:r>
              <a:rPr lang="en-US" dirty="0" smtClean="0"/>
              <a:t> y, alt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üst</a:t>
            </a:r>
            <a:r>
              <a:rPr lang="en-US" dirty="0" smtClean="0"/>
              <a:t> </a:t>
            </a:r>
            <a:r>
              <a:rPr lang="en-US" dirty="0" err="1" smtClean="0"/>
              <a:t>aralıklar</a:t>
            </a:r>
            <a:r>
              <a:rPr lang="en-US" dirty="0" smtClean="0"/>
              <a:t> </a:t>
            </a:r>
            <a:r>
              <a:rPr lang="en-US" dirty="0" err="1" smtClean="0"/>
              <a:t>arasındaki</a:t>
            </a:r>
            <a:r>
              <a:rPr lang="en-US" dirty="0" smtClean="0"/>
              <a:t> </a:t>
            </a:r>
            <a:r>
              <a:rPr lang="en-US" dirty="0" err="1" smtClean="0"/>
              <a:t>varyans</a:t>
            </a:r>
            <a:r>
              <a:rPr lang="en-US" dirty="0" smtClean="0"/>
              <a:t> </a:t>
            </a:r>
            <a:r>
              <a:rPr lang="en-US" dirty="0" err="1" smtClean="0"/>
              <a:t>oranını</a:t>
            </a:r>
            <a:r>
              <a:rPr lang="en-US" dirty="0" smtClean="0"/>
              <a:t> </a:t>
            </a:r>
            <a:r>
              <a:rPr lang="en-US" dirty="0" err="1" smtClean="0"/>
              <a:t>tanımlar</a:t>
            </a:r>
            <a:r>
              <a:rPr lang="en-US" dirty="0" smtClean="0"/>
              <a:t>  </a:t>
            </a:r>
            <a:r>
              <a:rPr lang="en-US" dirty="0" err="1" smtClean="0"/>
              <a:t>Var</a:t>
            </a:r>
            <a:r>
              <a:rPr lang="en-US" baseline="-25000" dirty="0" err="1" smtClean="0"/>
              <a:t>max</a:t>
            </a:r>
            <a:r>
              <a:rPr lang="en-US" baseline="-25000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Var</a:t>
            </a:r>
            <a:r>
              <a:rPr lang="en-US" baseline="-25000" dirty="0" err="1" smtClean="0"/>
              <a:t>min</a:t>
            </a:r>
            <a:r>
              <a:rPr lang="en-US" dirty="0" smtClean="0"/>
              <a:t> </a:t>
            </a:r>
            <a:r>
              <a:rPr lang="en-US" dirty="0" err="1" smtClean="0"/>
              <a:t>değişkene</a:t>
            </a:r>
            <a:r>
              <a:rPr lang="en-US" dirty="0" smtClean="0"/>
              <a:t> </a:t>
            </a:r>
            <a:r>
              <a:rPr lang="en-US" dirty="0" err="1" smtClean="0"/>
              <a:t>atanan</a:t>
            </a:r>
            <a:r>
              <a:rPr lang="en-US" dirty="0" smtClean="0"/>
              <a:t> </a:t>
            </a:r>
            <a:r>
              <a:rPr lang="en-US" dirty="0" err="1" smtClean="0"/>
              <a:t>üst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alt </a:t>
            </a:r>
            <a:r>
              <a:rPr lang="en-US" dirty="0" err="1" smtClean="0"/>
              <a:t>sınırları</a:t>
            </a:r>
            <a:r>
              <a:rPr lang="en-US" dirty="0" smtClean="0"/>
              <a:t> </a:t>
            </a:r>
            <a:r>
              <a:rPr lang="en-US" dirty="0" err="1" smtClean="0"/>
              <a:t>temsil</a:t>
            </a:r>
            <a:r>
              <a:rPr lang="en-US" dirty="0" smtClean="0"/>
              <a:t> </a:t>
            </a:r>
            <a:r>
              <a:rPr lang="en-US" dirty="0" err="1" smtClean="0"/>
              <a:t>eder</a:t>
            </a:r>
            <a:r>
              <a:rPr lang="en-US" dirty="0" smtClean="0"/>
              <a:t>. Her </a:t>
            </a:r>
            <a:r>
              <a:rPr lang="en-US" dirty="0" err="1" smtClean="0"/>
              <a:t>döngü</a:t>
            </a:r>
            <a:r>
              <a:rPr lang="en-US" dirty="0" smtClean="0"/>
              <a:t> </a:t>
            </a:r>
            <a:r>
              <a:rPr lang="en-US" dirty="0" err="1" smtClean="0"/>
              <a:t>sonunda</a:t>
            </a:r>
            <a:r>
              <a:rPr lang="en-US" dirty="0" smtClean="0"/>
              <a:t> </a:t>
            </a:r>
            <a:r>
              <a:rPr lang="en-US" dirty="0" err="1" smtClean="0"/>
              <a:t>yapılan</a:t>
            </a:r>
            <a:r>
              <a:rPr lang="en-US" dirty="0" smtClean="0"/>
              <a:t> </a:t>
            </a:r>
            <a:r>
              <a:rPr lang="en-US" dirty="0" err="1" smtClean="0"/>
              <a:t>modifikasyonlar</a:t>
            </a:r>
            <a:r>
              <a:rPr lang="en-US" dirty="0" smtClean="0"/>
              <a:t> </a:t>
            </a:r>
            <a:r>
              <a:rPr lang="en-US" dirty="0" err="1" smtClean="0"/>
              <a:t>sonucunda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edilen</a:t>
            </a:r>
            <a:r>
              <a:rPr lang="en-US" dirty="0" smtClean="0"/>
              <a:t> </a:t>
            </a:r>
            <a:r>
              <a:rPr lang="en-US" dirty="0" err="1" smtClean="0"/>
              <a:t>popülasyon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eski</a:t>
            </a:r>
            <a:r>
              <a:rPr lang="en-US" dirty="0" smtClean="0"/>
              <a:t> </a:t>
            </a:r>
            <a:r>
              <a:rPr lang="en-US" dirty="0" err="1" smtClean="0"/>
              <a:t>popülasyon</a:t>
            </a:r>
            <a:r>
              <a:rPr lang="en-US" dirty="0" smtClean="0"/>
              <a:t> </a:t>
            </a:r>
            <a:r>
              <a:rPr lang="en-US" dirty="0" err="1" smtClean="0"/>
              <a:t>değerlendirilir</a:t>
            </a:r>
            <a:r>
              <a:rPr lang="en-US" dirty="0" smtClean="0"/>
              <a:t>. </a:t>
            </a:r>
            <a:r>
              <a:rPr lang="en-US" dirty="0" err="1" smtClean="0"/>
              <a:t>Popülasyonlar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</a:t>
            </a:r>
            <a:r>
              <a:rPr lang="en-US" dirty="0" err="1" smtClean="0"/>
              <a:t>birleştirilir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değerlendirildikten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</a:t>
            </a:r>
            <a:r>
              <a:rPr lang="en-US" dirty="0" err="1" smtClean="0"/>
              <a:t>sıralanır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yeni</a:t>
            </a:r>
            <a:r>
              <a:rPr lang="en-US" dirty="0" smtClean="0"/>
              <a:t> </a:t>
            </a:r>
            <a:r>
              <a:rPr lang="en-US" dirty="0" err="1" smtClean="0"/>
              <a:t>popülasyon</a:t>
            </a:r>
            <a:r>
              <a:rPr lang="en-US" dirty="0" smtClean="0"/>
              <a:t> </a:t>
            </a:r>
            <a:r>
              <a:rPr lang="en-US" dirty="0" err="1" smtClean="0"/>
              <a:t>oluşturulur</a:t>
            </a:r>
            <a:r>
              <a:rPr lang="en-US" dirty="0" smtClean="0"/>
              <a:t>. </a:t>
            </a:r>
            <a:r>
              <a:rPr lang="en-US" dirty="0" err="1" smtClean="0"/>
              <a:t>Sonlandırma</a:t>
            </a:r>
            <a:r>
              <a:rPr lang="en-US" dirty="0" smtClean="0"/>
              <a:t> </a:t>
            </a:r>
            <a:r>
              <a:rPr lang="en-US" dirty="0" err="1" smtClean="0"/>
              <a:t>koşulu</a:t>
            </a:r>
            <a:r>
              <a:rPr lang="en-US" dirty="0" smtClean="0"/>
              <a:t> </a:t>
            </a:r>
            <a:r>
              <a:rPr lang="en-US" dirty="0" err="1" smtClean="0"/>
              <a:t>sağlandığında</a:t>
            </a:r>
            <a:r>
              <a:rPr lang="en-US" dirty="0" smtClean="0"/>
              <a:t> </a:t>
            </a:r>
            <a:r>
              <a:rPr lang="en-US" dirty="0" err="1" smtClean="0"/>
              <a:t>algoritma</a:t>
            </a:r>
            <a:r>
              <a:rPr lang="en-US" dirty="0" smtClean="0"/>
              <a:t> </a:t>
            </a:r>
            <a:r>
              <a:rPr lang="en-US" dirty="0" err="1" smtClean="0"/>
              <a:t>durdurulur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66800" y="0"/>
            <a:ext cx="80772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Bu </a:t>
            </a:r>
            <a:r>
              <a:rPr lang="en-US" dirty="0" err="1" smtClean="0"/>
              <a:t>çalışmanın</a:t>
            </a:r>
            <a:r>
              <a:rPr lang="en-US" dirty="0" smtClean="0"/>
              <a:t> </a:t>
            </a:r>
            <a:r>
              <a:rPr lang="en-US" dirty="0" err="1" smtClean="0"/>
              <a:t>ana</a:t>
            </a:r>
            <a:r>
              <a:rPr lang="en-US" dirty="0" smtClean="0"/>
              <a:t> </a:t>
            </a:r>
            <a:r>
              <a:rPr lang="en-US" dirty="0" err="1" smtClean="0"/>
              <a:t>katkısı</a:t>
            </a:r>
            <a:r>
              <a:rPr lang="en-US" dirty="0" smtClean="0"/>
              <a:t>,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teşhis</a:t>
            </a:r>
            <a:r>
              <a:rPr lang="en-US" dirty="0" smtClean="0"/>
              <a:t> </a:t>
            </a:r>
            <a:r>
              <a:rPr lang="en-US" dirty="0" err="1" smtClean="0"/>
              <a:t>uygulaması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CNN'deki</a:t>
            </a:r>
            <a:r>
              <a:rPr lang="en-US" dirty="0" smtClean="0"/>
              <a:t> </a:t>
            </a:r>
            <a:r>
              <a:rPr lang="en-US" dirty="0" err="1" smtClean="0"/>
              <a:t>hiperparametre</a:t>
            </a:r>
            <a:r>
              <a:rPr lang="en-US" dirty="0" smtClean="0"/>
              <a:t> </a:t>
            </a:r>
            <a:r>
              <a:rPr lang="en-US" dirty="0" err="1" smtClean="0"/>
              <a:t>sayısının</a:t>
            </a:r>
            <a:r>
              <a:rPr lang="en-US" dirty="0" smtClean="0"/>
              <a:t> optimal </a:t>
            </a:r>
            <a:r>
              <a:rPr lang="en-US" dirty="0" err="1" smtClean="0"/>
              <a:t>gerekçelendirmesi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SBO </a:t>
            </a:r>
            <a:r>
              <a:rPr lang="en-US" dirty="0" err="1" smtClean="0"/>
              <a:t>algoritmasını</a:t>
            </a:r>
            <a:r>
              <a:rPr lang="en-US" dirty="0" smtClean="0"/>
              <a:t> </a:t>
            </a:r>
            <a:r>
              <a:rPr lang="en-US" dirty="0" err="1" smtClean="0"/>
              <a:t>benimsemektir</a:t>
            </a:r>
            <a:r>
              <a:rPr lang="en-US" dirty="0" smtClean="0"/>
              <a:t>.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hatasını</a:t>
            </a:r>
            <a:r>
              <a:rPr lang="en-US" dirty="0" smtClean="0"/>
              <a:t> </a:t>
            </a:r>
            <a:r>
              <a:rPr lang="en-US" dirty="0" err="1" smtClean="0"/>
              <a:t>önlemek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minimum </a:t>
            </a:r>
            <a:r>
              <a:rPr lang="en-US" dirty="0" err="1" smtClean="0"/>
              <a:t>aralık</a:t>
            </a:r>
            <a:r>
              <a:rPr lang="en-US" dirty="0" smtClean="0"/>
              <a:t> 2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kabul</a:t>
            </a:r>
            <a:r>
              <a:rPr lang="en-US" dirty="0" smtClean="0"/>
              <a:t> </a:t>
            </a:r>
            <a:r>
              <a:rPr lang="en-US" dirty="0" err="1" smtClean="0"/>
              <a:t>edilir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maksimum</a:t>
            </a:r>
            <a:r>
              <a:rPr lang="en-US" dirty="0" smtClean="0"/>
              <a:t> </a:t>
            </a:r>
            <a:r>
              <a:rPr lang="en-US" dirty="0" err="1" smtClean="0"/>
              <a:t>aralık</a:t>
            </a:r>
            <a:r>
              <a:rPr lang="en-US" dirty="0" smtClean="0"/>
              <a:t> </a:t>
            </a:r>
            <a:r>
              <a:rPr lang="en-US" dirty="0" err="1" smtClean="0"/>
              <a:t>kayan</a:t>
            </a:r>
            <a:r>
              <a:rPr lang="en-US" dirty="0" smtClean="0"/>
              <a:t> </a:t>
            </a:r>
            <a:r>
              <a:rPr lang="en-US" dirty="0" err="1" smtClean="0"/>
              <a:t>pencerenin</a:t>
            </a:r>
            <a:r>
              <a:rPr lang="en-US" dirty="0" smtClean="0"/>
              <a:t> </a:t>
            </a:r>
            <a:r>
              <a:rPr lang="en-US" dirty="0" err="1" smtClean="0"/>
              <a:t>boyutuna</a:t>
            </a:r>
            <a:r>
              <a:rPr lang="en-US" dirty="0" smtClean="0"/>
              <a:t> </a:t>
            </a:r>
            <a:r>
              <a:rPr lang="en-US" dirty="0" err="1" smtClean="0"/>
              <a:t>eşit</a:t>
            </a:r>
            <a:r>
              <a:rPr lang="en-US" dirty="0" smtClean="0"/>
              <a:t> </a:t>
            </a:r>
            <a:r>
              <a:rPr lang="en-US" dirty="0" err="1" smtClean="0"/>
              <a:t>kabul</a:t>
            </a:r>
            <a:r>
              <a:rPr lang="en-US" dirty="0" smtClean="0"/>
              <a:t> </a:t>
            </a:r>
            <a:r>
              <a:rPr lang="en-US" dirty="0" err="1" smtClean="0"/>
              <a:t>edilir</a:t>
            </a:r>
            <a:r>
              <a:rPr lang="en-US" dirty="0" smtClean="0"/>
              <a:t>. Minimum </a:t>
            </a:r>
            <a:r>
              <a:rPr lang="en-US" dirty="0" err="1" smtClean="0"/>
              <a:t>aralık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2'nin </a:t>
            </a:r>
            <a:r>
              <a:rPr lang="en-US" dirty="0" err="1" smtClean="0"/>
              <a:t>seçilmesinin</a:t>
            </a:r>
            <a:r>
              <a:rPr lang="en-US" dirty="0" smtClean="0"/>
              <a:t> </a:t>
            </a:r>
            <a:r>
              <a:rPr lang="en-US" dirty="0" err="1" smtClean="0"/>
              <a:t>nedeni</a:t>
            </a:r>
            <a:r>
              <a:rPr lang="en-US" dirty="0" smtClean="0"/>
              <a:t>, </a:t>
            </a:r>
            <a:r>
              <a:rPr lang="en-US" dirty="0" err="1" smtClean="0"/>
              <a:t>maksimum</a:t>
            </a:r>
            <a:r>
              <a:rPr lang="en-US" dirty="0" smtClean="0"/>
              <a:t> </a:t>
            </a:r>
            <a:r>
              <a:rPr lang="en-US" dirty="0" err="1" smtClean="0"/>
              <a:t>havuzlama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izin</a:t>
            </a:r>
            <a:r>
              <a:rPr lang="en-US" dirty="0" smtClean="0"/>
              <a:t> </a:t>
            </a:r>
            <a:r>
              <a:rPr lang="en-US" dirty="0" err="1" smtClean="0"/>
              <a:t>verilen</a:t>
            </a:r>
            <a:r>
              <a:rPr lang="en-US" dirty="0" smtClean="0"/>
              <a:t> minimum </a:t>
            </a:r>
            <a:r>
              <a:rPr lang="en-US" dirty="0" err="1" smtClean="0"/>
              <a:t>değerin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düşük</a:t>
            </a:r>
            <a:r>
              <a:rPr lang="en-US" dirty="0" smtClean="0"/>
              <a:t> </a:t>
            </a:r>
            <a:r>
              <a:rPr lang="en-US" dirty="0" err="1" smtClean="0"/>
              <a:t>boyut</a:t>
            </a:r>
            <a:r>
              <a:rPr lang="en-US" dirty="0" smtClean="0"/>
              <a:t> </a:t>
            </a:r>
            <a:r>
              <a:rPr lang="en-US" dirty="0" err="1" smtClean="0"/>
              <a:t>olmayacak</a:t>
            </a:r>
            <a:r>
              <a:rPr lang="en-US" dirty="0" smtClean="0"/>
              <a:t> </a:t>
            </a:r>
            <a:r>
              <a:rPr lang="en-US" dirty="0" err="1" smtClean="0"/>
              <a:t>şekilde</a:t>
            </a:r>
            <a:r>
              <a:rPr lang="en-US" dirty="0" smtClean="0"/>
              <a:t> </a:t>
            </a:r>
            <a:r>
              <a:rPr lang="en-US" dirty="0" err="1" smtClean="0"/>
              <a:t>olmasıdır</a:t>
            </a:r>
            <a:r>
              <a:rPr lang="en-US" dirty="0" smtClean="0"/>
              <a:t>. Bu </a:t>
            </a:r>
            <a:r>
              <a:rPr lang="en-US" dirty="0" err="1" smtClean="0"/>
              <a:t>sorunun</a:t>
            </a:r>
            <a:r>
              <a:rPr lang="en-US" dirty="0" smtClean="0"/>
              <a:t> </a:t>
            </a:r>
            <a:r>
              <a:rPr lang="en-US" dirty="0" err="1" smtClean="0"/>
              <a:t>eşitsizlik</a:t>
            </a:r>
            <a:r>
              <a:rPr lang="en-US" dirty="0" smtClean="0"/>
              <a:t> </a:t>
            </a:r>
            <a:r>
              <a:rPr lang="en-US" dirty="0" err="1" smtClean="0"/>
              <a:t>kısıtlamasının</a:t>
            </a:r>
            <a:r>
              <a:rPr lang="en-US" dirty="0" smtClean="0"/>
              <a:t>, </a:t>
            </a:r>
            <a:r>
              <a:rPr lang="en-US" dirty="0" err="1" smtClean="0"/>
              <a:t>kayan</a:t>
            </a:r>
            <a:r>
              <a:rPr lang="en-US" dirty="0" smtClean="0"/>
              <a:t> </a:t>
            </a:r>
            <a:r>
              <a:rPr lang="en-US" dirty="0" err="1" smtClean="0"/>
              <a:t>pencerenin</a:t>
            </a:r>
            <a:r>
              <a:rPr lang="en-US" dirty="0" smtClean="0"/>
              <a:t> </a:t>
            </a:r>
            <a:r>
              <a:rPr lang="en-US" dirty="0" err="1" smtClean="0"/>
              <a:t>değerinin</a:t>
            </a:r>
            <a:r>
              <a:rPr lang="en-US" dirty="0" smtClean="0"/>
              <a:t> </a:t>
            </a:r>
            <a:r>
              <a:rPr lang="en-US" dirty="0" err="1" smtClean="0"/>
              <a:t>giriş</a:t>
            </a:r>
            <a:r>
              <a:rPr lang="en-US" dirty="0" smtClean="0"/>
              <a:t> </a:t>
            </a:r>
            <a:r>
              <a:rPr lang="en-US" dirty="0" err="1" smtClean="0"/>
              <a:t>verisinden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küçük</a:t>
            </a:r>
            <a:r>
              <a:rPr lang="en-US" dirty="0" smtClean="0"/>
              <a:t> </a:t>
            </a:r>
            <a:r>
              <a:rPr lang="en-US" dirty="0" err="1" smtClean="0"/>
              <a:t>olması</a:t>
            </a:r>
            <a:r>
              <a:rPr lang="en-US" dirty="0" smtClean="0"/>
              <a:t> </a:t>
            </a:r>
            <a:r>
              <a:rPr lang="en-US" dirty="0" err="1" smtClean="0"/>
              <a:t>gerektiğine</a:t>
            </a:r>
            <a:r>
              <a:rPr lang="en-US" dirty="0" smtClean="0"/>
              <a:t> </a:t>
            </a:r>
            <a:r>
              <a:rPr lang="en-US" dirty="0" err="1" smtClean="0"/>
              <a:t>dikkat</a:t>
            </a:r>
            <a:r>
              <a:rPr lang="en-US" dirty="0" smtClean="0"/>
              <a:t> </a:t>
            </a:r>
            <a:r>
              <a:rPr lang="en-US" dirty="0" err="1" smtClean="0"/>
              <a:t>etmek</a:t>
            </a:r>
            <a:r>
              <a:rPr lang="en-US" dirty="0" smtClean="0"/>
              <a:t> </a:t>
            </a:r>
            <a:r>
              <a:rPr lang="en-US" dirty="0" err="1" smtClean="0"/>
              <a:t>önemlidir</a:t>
            </a:r>
            <a:r>
              <a:rPr lang="en-US" dirty="0" smtClean="0"/>
              <a:t>. Bu </a:t>
            </a:r>
            <a:r>
              <a:rPr lang="en-US" dirty="0" err="1" smtClean="0"/>
              <a:t>çalışmada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kuşu</a:t>
            </a:r>
            <a:r>
              <a:rPr lang="en-US" dirty="0" smtClean="0"/>
              <a:t> </a:t>
            </a:r>
            <a:r>
              <a:rPr lang="en-US" dirty="0" err="1" smtClean="0"/>
              <a:t>popülasyonu</a:t>
            </a:r>
            <a:r>
              <a:rPr lang="en-US" dirty="0" smtClean="0"/>
              <a:t> 200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kabul</a:t>
            </a:r>
            <a:r>
              <a:rPr lang="en-US" dirty="0" smtClean="0"/>
              <a:t> </a:t>
            </a:r>
            <a:r>
              <a:rPr lang="en-US" dirty="0" err="1" smtClean="0"/>
              <a:t>edilmiştir</a:t>
            </a:r>
            <a:r>
              <a:rPr lang="en-US" dirty="0" smtClean="0"/>
              <a:t>. </a:t>
            </a:r>
            <a:r>
              <a:rPr lang="en-US" dirty="0" err="1" smtClean="0"/>
              <a:t>Tablo</a:t>
            </a:r>
            <a:r>
              <a:rPr lang="en-US" dirty="0" smtClean="0"/>
              <a:t> 1 </a:t>
            </a:r>
            <a:r>
              <a:rPr lang="en-US" dirty="0" err="1" smtClean="0"/>
              <a:t>önerilen</a:t>
            </a:r>
            <a:r>
              <a:rPr lang="en-US" dirty="0" smtClean="0"/>
              <a:t> </a:t>
            </a:r>
            <a:r>
              <a:rPr lang="en-US" dirty="0" err="1" smtClean="0"/>
              <a:t>CNN'nin</a:t>
            </a:r>
            <a:r>
              <a:rPr lang="en-US" dirty="0" smtClean="0"/>
              <a:t> </a:t>
            </a:r>
            <a:r>
              <a:rPr lang="en-US" dirty="0" err="1" smtClean="0"/>
              <a:t>mimarisini</a:t>
            </a:r>
            <a:r>
              <a:rPr lang="en-US" dirty="0" smtClean="0"/>
              <a:t> </a:t>
            </a:r>
            <a:r>
              <a:rPr lang="en-US" dirty="0" err="1" smtClean="0"/>
              <a:t>göstermektedir</a:t>
            </a:r>
            <a:r>
              <a:rPr lang="en-US" dirty="0" smtClean="0"/>
              <a:t>.</a:t>
            </a:r>
          </a:p>
        </p:txBody>
      </p:sp>
      <p:pic>
        <p:nvPicPr>
          <p:cNvPr id="7" name="Picture 6" descr="9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905000" y="2623205"/>
            <a:ext cx="5029200" cy="400521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43000" y="533400"/>
            <a:ext cx="7827066" cy="571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53000" y="5638800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durdurma</a:t>
            </a:r>
            <a:r>
              <a:rPr lang="en-US" dirty="0" smtClean="0"/>
              <a:t> </a:t>
            </a:r>
            <a:r>
              <a:rPr lang="en-US" dirty="0" err="1" smtClean="0"/>
              <a:t>kriterlerine</a:t>
            </a:r>
            <a:r>
              <a:rPr lang="en-US" dirty="0" smtClean="0"/>
              <a:t> </a:t>
            </a:r>
            <a:r>
              <a:rPr lang="en-US" dirty="0" err="1" smtClean="0"/>
              <a:t>ulaşıldı</a:t>
            </a:r>
            <a:r>
              <a:rPr lang="en-US" dirty="0" smtClean="0"/>
              <a:t> </a:t>
            </a:r>
            <a:r>
              <a:rPr lang="en-US" dirty="0" err="1" smtClean="0"/>
              <a:t>mı</a:t>
            </a:r>
            <a:r>
              <a:rPr lang="en-US" dirty="0" smtClean="0"/>
              <a:t>?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77308" y="304799"/>
            <a:ext cx="8166692" cy="4953001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43000" y="0"/>
            <a:ext cx="5943600" cy="18371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90600" y="1828800"/>
            <a:ext cx="81534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American Cancer Society (ACS) </a:t>
            </a:r>
            <a:r>
              <a:rPr lang="en-US" dirty="0" err="1" smtClean="0"/>
              <a:t>veri</a:t>
            </a:r>
            <a:r>
              <a:rPr lang="en-US" dirty="0" smtClean="0"/>
              <a:t> </a:t>
            </a:r>
            <a:r>
              <a:rPr lang="en-US" dirty="0" err="1" smtClean="0"/>
              <a:t>tabanı</a:t>
            </a:r>
            <a:r>
              <a:rPr lang="en-US" dirty="0" smtClean="0"/>
              <a:t> </a:t>
            </a:r>
            <a:r>
              <a:rPr lang="en-US" dirty="0" err="1" smtClean="0"/>
              <a:t>seçildiğinden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iki</a:t>
            </a:r>
            <a:r>
              <a:rPr lang="en-US" dirty="0" smtClean="0"/>
              <a:t> </a:t>
            </a:r>
            <a:r>
              <a:rPr lang="en-US" dirty="0" err="1" smtClean="0"/>
              <a:t>sınıfa</a:t>
            </a:r>
            <a:r>
              <a:rPr lang="en-US" dirty="0" smtClean="0"/>
              <a:t> </a:t>
            </a:r>
            <a:r>
              <a:rPr lang="en-US" dirty="0" err="1" smtClean="0"/>
              <a:t>ayrıldığından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karışıklık</a:t>
            </a:r>
            <a:r>
              <a:rPr lang="en-US" dirty="0" smtClean="0"/>
              <a:t> </a:t>
            </a:r>
            <a:r>
              <a:rPr lang="en-US" dirty="0" err="1" smtClean="0"/>
              <a:t>matrisi</a:t>
            </a:r>
            <a:r>
              <a:rPr lang="en-US" dirty="0" smtClean="0"/>
              <a:t> 2 x 2'dir: ilk %40 </a:t>
            </a:r>
            <a:r>
              <a:rPr lang="en-US" dirty="0" err="1" smtClean="0"/>
              <a:t>artı</a:t>
            </a:r>
            <a:r>
              <a:rPr lang="en-US" dirty="0" smtClean="0"/>
              <a:t> </a:t>
            </a:r>
            <a:r>
              <a:rPr lang="en-US" dirty="0" err="1" smtClean="0"/>
              <a:t>gürültülü</a:t>
            </a:r>
            <a:r>
              <a:rPr lang="en-US" dirty="0" smtClean="0"/>
              <a:t> </a:t>
            </a:r>
            <a:r>
              <a:rPr lang="en-US" dirty="0" err="1" smtClean="0"/>
              <a:t>ikinci</a:t>
            </a:r>
            <a:r>
              <a:rPr lang="en-US" dirty="0" smtClean="0"/>
              <a:t> %60 (ACS1)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ikinci</a:t>
            </a:r>
            <a:r>
              <a:rPr lang="en-US" dirty="0" smtClean="0"/>
              <a:t> %60 </a:t>
            </a:r>
            <a:r>
              <a:rPr lang="en-US" dirty="0" err="1" smtClean="0"/>
              <a:t>artı</a:t>
            </a:r>
            <a:r>
              <a:rPr lang="en-US" dirty="0" smtClean="0"/>
              <a:t> ilk 40 % </a:t>
            </a:r>
            <a:r>
              <a:rPr lang="en-US" dirty="0" err="1" smtClean="0"/>
              <a:t>gürültü</a:t>
            </a:r>
            <a:r>
              <a:rPr lang="en-US" dirty="0" smtClean="0"/>
              <a:t> </a:t>
            </a:r>
            <a:r>
              <a:rPr lang="en-US" dirty="0" err="1" smtClean="0"/>
              <a:t>ile</a:t>
            </a:r>
            <a:r>
              <a:rPr lang="en-US" dirty="0" smtClean="0"/>
              <a:t> (ACS2). Bu </a:t>
            </a:r>
            <a:r>
              <a:rPr lang="en-US" dirty="0" err="1" smtClean="0"/>
              <a:t>matris</a:t>
            </a:r>
            <a:r>
              <a:rPr lang="en-US" dirty="0" smtClean="0"/>
              <a:t>, </a:t>
            </a:r>
            <a:r>
              <a:rPr lang="en-US" dirty="0" err="1" smtClean="0"/>
              <a:t>veri</a:t>
            </a:r>
            <a:r>
              <a:rPr lang="en-US" dirty="0" smtClean="0"/>
              <a:t> </a:t>
            </a:r>
            <a:r>
              <a:rPr lang="en-US" dirty="0" err="1" smtClean="0"/>
              <a:t>setinin</a:t>
            </a:r>
            <a:r>
              <a:rPr lang="en-US" dirty="0" smtClean="0"/>
              <a:t> </a:t>
            </a:r>
            <a:r>
              <a:rPr lang="en-US" dirty="0" err="1" smtClean="0"/>
              <a:t>yukarıda</a:t>
            </a:r>
            <a:r>
              <a:rPr lang="en-US" dirty="0" smtClean="0"/>
              <a:t> </a:t>
            </a:r>
            <a:r>
              <a:rPr lang="en-US" dirty="0" err="1" smtClean="0"/>
              <a:t>belirtilen</a:t>
            </a:r>
            <a:r>
              <a:rPr lang="en-US" dirty="0" smtClean="0"/>
              <a:t> </a:t>
            </a:r>
            <a:r>
              <a:rPr lang="en-US" dirty="0" err="1" smtClean="0"/>
              <a:t>iki</a:t>
            </a:r>
            <a:r>
              <a:rPr lang="en-US" dirty="0" smtClean="0"/>
              <a:t> </a:t>
            </a:r>
            <a:r>
              <a:rPr lang="en-US" dirty="0" err="1" smtClean="0"/>
              <a:t>kategorisine</a:t>
            </a:r>
            <a:r>
              <a:rPr lang="en-US" dirty="0" smtClean="0"/>
              <a:t> </a:t>
            </a:r>
            <a:r>
              <a:rPr lang="en-US" dirty="0" err="1" smtClean="0"/>
              <a:t>iki</a:t>
            </a:r>
            <a:r>
              <a:rPr lang="en-US" dirty="0" smtClean="0"/>
              <a:t> </a:t>
            </a:r>
            <a:r>
              <a:rPr lang="en-US" dirty="0" err="1" smtClean="0"/>
              <a:t>karışıklık</a:t>
            </a:r>
            <a:r>
              <a:rPr lang="en-US" dirty="0" smtClean="0"/>
              <a:t> </a:t>
            </a:r>
            <a:r>
              <a:rPr lang="en-US" dirty="0" err="1" smtClean="0"/>
              <a:t>matrisi</a:t>
            </a:r>
            <a:r>
              <a:rPr lang="en-US" dirty="0" smtClean="0"/>
              <a:t> </a:t>
            </a:r>
            <a:r>
              <a:rPr lang="en-US" dirty="0" err="1" smtClean="0"/>
              <a:t>eklenerek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edilmiştir</a:t>
            </a:r>
            <a:r>
              <a:rPr lang="en-US" dirty="0" smtClean="0"/>
              <a:t>. </a:t>
            </a:r>
            <a:r>
              <a:rPr lang="en-US" dirty="0" err="1" smtClean="0"/>
              <a:t>Doğru</a:t>
            </a:r>
            <a:r>
              <a:rPr lang="en-US" dirty="0" smtClean="0"/>
              <a:t> </a:t>
            </a:r>
            <a:r>
              <a:rPr lang="en-US" dirty="0" err="1" smtClean="0"/>
              <a:t>sınıflandırılmış</a:t>
            </a:r>
            <a:r>
              <a:rPr lang="en-US" dirty="0" smtClean="0"/>
              <a:t> ACS1 </a:t>
            </a:r>
            <a:r>
              <a:rPr lang="en-US" dirty="0" err="1" smtClean="0"/>
              <a:t>ve</a:t>
            </a:r>
            <a:r>
              <a:rPr lang="en-US" dirty="0" smtClean="0"/>
              <a:t> ACS2'nin </a:t>
            </a:r>
            <a:r>
              <a:rPr lang="en-US" dirty="0" err="1" smtClean="0"/>
              <a:t>iyi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yüzdesine</a:t>
            </a:r>
            <a:r>
              <a:rPr lang="en-US" dirty="0" smtClean="0"/>
              <a:t> </a:t>
            </a:r>
            <a:r>
              <a:rPr lang="en-US" dirty="0" err="1" smtClean="0"/>
              <a:t>dikkat</a:t>
            </a:r>
            <a:r>
              <a:rPr lang="en-US" dirty="0" smtClean="0"/>
              <a:t> </a:t>
            </a:r>
            <a:r>
              <a:rPr lang="en-US" dirty="0" err="1" smtClean="0"/>
              <a:t>çekiyoruz</a:t>
            </a:r>
            <a:r>
              <a:rPr lang="en-US" dirty="0" smtClean="0"/>
              <a:t>. </a:t>
            </a:r>
            <a:r>
              <a:rPr lang="en-US" dirty="0" err="1" smtClean="0"/>
              <a:t>Doğru</a:t>
            </a:r>
            <a:r>
              <a:rPr lang="en-US" dirty="0" smtClean="0"/>
              <a:t> </a:t>
            </a:r>
            <a:r>
              <a:rPr lang="en-US" dirty="0" err="1" smtClean="0"/>
              <a:t>sınıflandırılmış</a:t>
            </a:r>
            <a:r>
              <a:rPr lang="en-US" dirty="0" smtClean="0"/>
              <a:t> ACS2 </a:t>
            </a:r>
            <a:r>
              <a:rPr lang="en-US" dirty="0" err="1" smtClean="0"/>
              <a:t>sayısı</a:t>
            </a:r>
            <a:r>
              <a:rPr lang="en-US" dirty="0" smtClean="0"/>
              <a:t> ilk </a:t>
            </a:r>
            <a:r>
              <a:rPr lang="en-US" dirty="0" err="1" smtClean="0"/>
              <a:t>bakışta</a:t>
            </a:r>
            <a:r>
              <a:rPr lang="en-US" dirty="0" smtClean="0"/>
              <a:t> ACS1'den </a:t>
            </a:r>
            <a:r>
              <a:rPr lang="en-US" dirty="0" err="1" smtClean="0"/>
              <a:t>oldukça</a:t>
            </a:r>
            <a:r>
              <a:rPr lang="en-US" dirty="0" smtClean="0"/>
              <a:t> </a:t>
            </a:r>
            <a:r>
              <a:rPr lang="en-US" dirty="0" err="1" smtClean="0"/>
              <a:t>düşük</a:t>
            </a:r>
            <a:r>
              <a:rPr lang="en-US" dirty="0" smtClean="0"/>
              <a:t> </a:t>
            </a:r>
            <a:r>
              <a:rPr lang="en-US" dirty="0" err="1" smtClean="0"/>
              <a:t>görünmektedir</a:t>
            </a:r>
            <a:r>
              <a:rPr lang="en-US" dirty="0" smtClean="0"/>
              <a:t>, </a:t>
            </a:r>
            <a:r>
              <a:rPr lang="en-US" dirty="0" err="1" smtClean="0"/>
              <a:t>bunun</a:t>
            </a:r>
            <a:r>
              <a:rPr lang="en-US" dirty="0" smtClean="0"/>
              <a:t> </a:t>
            </a:r>
            <a:r>
              <a:rPr lang="en-US" dirty="0" err="1" smtClean="0"/>
              <a:t>nedeni</a:t>
            </a:r>
            <a:r>
              <a:rPr lang="en-US" dirty="0" smtClean="0"/>
              <a:t> ACS2'deki </a:t>
            </a:r>
            <a:r>
              <a:rPr lang="en-US" dirty="0" err="1" smtClean="0"/>
              <a:t>yüksek</a:t>
            </a:r>
            <a:r>
              <a:rPr lang="en-US" dirty="0" smtClean="0"/>
              <a:t> </a:t>
            </a:r>
            <a:r>
              <a:rPr lang="en-US" dirty="0" err="1" smtClean="0"/>
              <a:t>kaliteli</a:t>
            </a:r>
            <a:r>
              <a:rPr lang="en-US" dirty="0" smtClean="0"/>
              <a:t> </a:t>
            </a:r>
            <a:r>
              <a:rPr lang="en-US" dirty="0" err="1" smtClean="0"/>
              <a:t>görüntülerin</a:t>
            </a:r>
            <a:r>
              <a:rPr lang="en-US" dirty="0" smtClean="0"/>
              <a:t> ACS1'e </a:t>
            </a:r>
            <a:r>
              <a:rPr lang="en-US" dirty="0" err="1" smtClean="0"/>
              <a:t>kıyasla</a:t>
            </a:r>
            <a:r>
              <a:rPr lang="en-US" dirty="0" smtClean="0"/>
              <a:t> </a:t>
            </a:r>
            <a:r>
              <a:rPr lang="en-US" dirty="0" err="1" smtClean="0"/>
              <a:t>az</a:t>
            </a:r>
            <a:r>
              <a:rPr lang="en-US" dirty="0" smtClean="0"/>
              <a:t> </a:t>
            </a:r>
            <a:r>
              <a:rPr lang="en-US" dirty="0" err="1" smtClean="0"/>
              <a:t>sayıda</a:t>
            </a:r>
            <a:r>
              <a:rPr lang="en-US" dirty="0" smtClean="0"/>
              <a:t> </a:t>
            </a:r>
            <a:r>
              <a:rPr lang="en-US" dirty="0" err="1" smtClean="0"/>
              <a:t>olmasıdır</a:t>
            </a:r>
            <a:r>
              <a:rPr lang="en-US" dirty="0" smtClean="0"/>
              <a:t> (</a:t>
            </a:r>
            <a:r>
              <a:rPr lang="en-US" dirty="0" err="1" smtClean="0"/>
              <a:t>Tablo</a:t>
            </a:r>
            <a:r>
              <a:rPr lang="en-US" dirty="0" smtClean="0"/>
              <a:t> 2).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Feature extraction and selection based on SBO</a:t>
            </a:r>
          </a:p>
          <a:p>
            <a:r>
              <a:rPr lang="en-US" dirty="0" err="1" smtClean="0"/>
              <a:t>Kanser</a:t>
            </a:r>
            <a:r>
              <a:rPr lang="en-US" dirty="0" smtClean="0"/>
              <a:t> </a:t>
            </a:r>
            <a:r>
              <a:rPr lang="en-US" dirty="0" err="1" smtClean="0"/>
              <a:t>alanından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kesin</a:t>
            </a:r>
            <a:r>
              <a:rPr lang="en-US" dirty="0" smtClean="0"/>
              <a:t> </a:t>
            </a:r>
            <a:r>
              <a:rPr lang="en-US" dirty="0" err="1" smtClean="0"/>
              <a:t>bilgi</a:t>
            </a:r>
            <a:r>
              <a:rPr lang="en-US" dirty="0" smtClean="0"/>
              <a:t> </a:t>
            </a:r>
            <a:r>
              <a:rPr lang="en-US" dirty="0" err="1" smtClean="0"/>
              <a:t>çıkarma</a:t>
            </a:r>
            <a:r>
              <a:rPr lang="en-US" dirty="0" smtClean="0"/>
              <a:t> </a:t>
            </a:r>
            <a:r>
              <a:rPr lang="en-US" dirty="0" err="1" smtClean="0"/>
              <a:t>işlemine</a:t>
            </a:r>
            <a:r>
              <a:rPr lang="en-US" dirty="0" smtClean="0"/>
              <a:t>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çıkarımı</a:t>
            </a:r>
            <a:r>
              <a:rPr lang="en-US" dirty="0" smtClean="0"/>
              <a:t> </a:t>
            </a:r>
            <a:r>
              <a:rPr lang="en-US" dirty="0" err="1" smtClean="0"/>
              <a:t>denir</a:t>
            </a:r>
            <a:r>
              <a:rPr lang="en-US" dirty="0" smtClean="0"/>
              <a:t>, </a:t>
            </a:r>
            <a:r>
              <a:rPr lang="en-US" dirty="0" err="1" smtClean="0"/>
              <a:t>yani</a:t>
            </a:r>
            <a:r>
              <a:rPr lang="en-US" dirty="0" smtClean="0"/>
              <a:t> </a:t>
            </a:r>
            <a:r>
              <a:rPr lang="en-US" dirty="0" err="1" smtClean="0"/>
              <a:t>bu</a:t>
            </a:r>
            <a:r>
              <a:rPr lang="en-US" dirty="0" smtClean="0"/>
              <a:t> </a:t>
            </a:r>
            <a:r>
              <a:rPr lang="en-US" dirty="0" err="1" smtClean="0"/>
              <a:t>adımdaki</a:t>
            </a:r>
            <a:r>
              <a:rPr lang="en-US" dirty="0" smtClean="0"/>
              <a:t>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çıkarımının</a:t>
            </a:r>
            <a:r>
              <a:rPr lang="en-US" dirty="0" smtClean="0"/>
              <a:t> </a:t>
            </a:r>
            <a:r>
              <a:rPr lang="en-US" dirty="0" err="1" smtClean="0"/>
              <a:t>amacı</a:t>
            </a:r>
            <a:r>
              <a:rPr lang="en-US" dirty="0" smtClean="0"/>
              <a:t>,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alanını</a:t>
            </a:r>
            <a:r>
              <a:rPr lang="en-US" dirty="0" smtClean="0"/>
              <a:t> </a:t>
            </a:r>
            <a:r>
              <a:rPr lang="en-US" dirty="0" err="1" smtClean="0"/>
              <a:t>segmentlere</a:t>
            </a:r>
            <a:r>
              <a:rPr lang="en-US" dirty="0" smtClean="0"/>
              <a:t> </a:t>
            </a:r>
            <a:r>
              <a:rPr lang="en-US" dirty="0" err="1" smtClean="0"/>
              <a:t>ayırdıktan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</a:t>
            </a:r>
            <a:r>
              <a:rPr lang="en-US" dirty="0" err="1" smtClean="0"/>
              <a:t>bu</a:t>
            </a:r>
            <a:r>
              <a:rPr lang="en-US" dirty="0" smtClean="0"/>
              <a:t> </a:t>
            </a:r>
            <a:r>
              <a:rPr lang="en-US" dirty="0" err="1" smtClean="0"/>
              <a:t>eğilimi</a:t>
            </a:r>
            <a:r>
              <a:rPr lang="en-US" dirty="0" smtClean="0"/>
              <a:t>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tespiti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yöntem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kullanmaktır</a:t>
            </a:r>
            <a:r>
              <a:rPr lang="en-US" dirty="0" smtClean="0"/>
              <a:t>. </a:t>
            </a:r>
            <a:r>
              <a:rPr lang="en-US" dirty="0" err="1" smtClean="0"/>
              <a:t>Görüntü</a:t>
            </a:r>
            <a:r>
              <a:rPr lang="en-US" dirty="0" smtClean="0"/>
              <a:t> </a:t>
            </a:r>
            <a:r>
              <a:rPr lang="en-US" dirty="0" err="1" smtClean="0"/>
              <a:t>özniteliklerinin</a:t>
            </a:r>
            <a:r>
              <a:rPr lang="en-US" dirty="0" smtClean="0"/>
              <a:t> </a:t>
            </a:r>
            <a:r>
              <a:rPr lang="en-US" dirty="0" err="1" smtClean="0"/>
              <a:t>çıkarılması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çeşitli</a:t>
            </a:r>
            <a:r>
              <a:rPr lang="en-US" dirty="0" smtClean="0"/>
              <a:t> </a:t>
            </a:r>
            <a:r>
              <a:rPr lang="en-US" dirty="0" err="1" smtClean="0"/>
              <a:t>özellikler</a:t>
            </a:r>
            <a:r>
              <a:rPr lang="en-US" dirty="0" smtClean="0"/>
              <a:t> </a:t>
            </a:r>
            <a:r>
              <a:rPr lang="en-US" dirty="0" err="1" smtClean="0"/>
              <a:t>tanıtılmıştır</a:t>
            </a:r>
            <a:r>
              <a:rPr lang="en-US" dirty="0" smtClean="0"/>
              <a:t>. Bu </a:t>
            </a:r>
            <a:r>
              <a:rPr lang="en-US" dirty="0" err="1" smtClean="0"/>
              <a:t>çalışmada</a:t>
            </a:r>
            <a:r>
              <a:rPr lang="en-US" dirty="0" smtClean="0"/>
              <a:t>, </a:t>
            </a:r>
            <a:r>
              <a:rPr lang="en-US" dirty="0" err="1" smtClean="0"/>
              <a:t>Tabloda</a:t>
            </a:r>
            <a:r>
              <a:rPr lang="en-US" dirty="0" smtClean="0"/>
              <a:t> </a:t>
            </a:r>
            <a:r>
              <a:rPr lang="en-US" dirty="0" err="1" smtClean="0"/>
              <a:t>listelenen</a:t>
            </a:r>
            <a:r>
              <a:rPr lang="en-US" dirty="0" smtClean="0"/>
              <a:t> </a:t>
            </a:r>
            <a:r>
              <a:rPr lang="en-US" dirty="0" err="1" smtClean="0"/>
              <a:t>istatistiksel</a:t>
            </a:r>
            <a:r>
              <a:rPr lang="en-US" dirty="0" smtClean="0"/>
              <a:t> </a:t>
            </a:r>
            <a:r>
              <a:rPr lang="en-US" dirty="0" err="1" smtClean="0"/>
              <a:t>özellikler</a:t>
            </a:r>
            <a:r>
              <a:rPr lang="en-US" dirty="0" smtClean="0"/>
              <a:t>, </a:t>
            </a:r>
            <a:r>
              <a:rPr lang="en-US" dirty="0" err="1" smtClean="0"/>
              <a:t>geometrik</a:t>
            </a:r>
            <a:r>
              <a:rPr lang="en-US" dirty="0" smtClean="0"/>
              <a:t> </a:t>
            </a:r>
            <a:r>
              <a:rPr lang="en-US" dirty="0" err="1" smtClean="0"/>
              <a:t>özellikler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doku</a:t>
            </a:r>
            <a:r>
              <a:rPr lang="en-US" dirty="0" smtClean="0"/>
              <a:t> </a:t>
            </a:r>
            <a:r>
              <a:rPr lang="en-US" dirty="0" err="1" smtClean="0"/>
              <a:t>özellikleri</a:t>
            </a:r>
            <a:r>
              <a:rPr lang="en-US" dirty="0" smtClean="0"/>
              <a:t> </a:t>
            </a:r>
            <a:r>
              <a:rPr lang="en-US" dirty="0" err="1" smtClean="0"/>
              <a:t>benimsenmiştir</a:t>
            </a:r>
            <a:r>
              <a:rPr lang="en-US" dirty="0" smtClean="0"/>
              <a:t>.</a:t>
            </a:r>
          </a:p>
        </p:txBody>
      </p:sp>
      <p:pic>
        <p:nvPicPr>
          <p:cNvPr id="5" name="Picture 4" descr="1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1" y="1905000"/>
            <a:ext cx="8305799" cy="430414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66800" y="0"/>
            <a:ext cx="8077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Melanom</a:t>
            </a:r>
            <a:r>
              <a:rPr lang="en-US" dirty="0" smtClean="0"/>
              <a:t> </a:t>
            </a:r>
            <a:r>
              <a:rPr lang="en-US" dirty="0" err="1" smtClean="0"/>
              <a:t>dünya</a:t>
            </a:r>
            <a:r>
              <a:rPr lang="en-US" dirty="0" smtClean="0"/>
              <a:t> </a:t>
            </a:r>
            <a:r>
              <a:rPr lang="en-US" dirty="0" err="1" smtClean="0"/>
              <a:t>çapında</a:t>
            </a:r>
            <a:r>
              <a:rPr lang="en-US" dirty="0" smtClean="0"/>
              <a:t> en </a:t>
            </a:r>
            <a:r>
              <a:rPr lang="en-US" dirty="0" err="1" smtClean="0"/>
              <a:t>kötü</a:t>
            </a:r>
            <a:r>
              <a:rPr lang="en-US" dirty="0" smtClean="0"/>
              <a:t> </a:t>
            </a:r>
            <a:r>
              <a:rPr lang="en-US" dirty="0" err="1" smtClean="0"/>
              <a:t>huylu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ölümcül</a:t>
            </a:r>
            <a:r>
              <a:rPr lang="en-US" dirty="0" smtClean="0"/>
              <a:t>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kanserlerinden</a:t>
            </a:r>
            <a:r>
              <a:rPr lang="en-US" dirty="0" smtClean="0"/>
              <a:t> </a:t>
            </a:r>
            <a:r>
              <a:rPr lang="en-US" dirty="0" err="1" smtClean="0"/>
              <a:t>biridir</a:t>
            </a:r>
            <a:r>
              <a:rPr lang="en-US" dirty="0" smtClean="0"/>
              <a:t>.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kanserlerinin</a:t>
            </a:r>
            <a:r>
              <a:rPr lang="en-US" dirty="0" smtClean="0"/>
              <a:t> </a:t>
            </a:r>
            <a:r>
              <a:rPr lang="en-US" dirty="0" err="1" smtClean="0"/>
              <a:t>sadece</a:t>
            </a:r>
            <a:r>
              <a:rPr lang="en-US" dirty="0" smtClean="0"/>
              <a:t> </a:t>
            </a:r>
            <a:r>
              <a:rPr lang="en-US" dirty="0" err="1" smtClean="0"/>
              <a:t>yaklaşık</a:t>
            </a:r>
            <a:r>
              <a:rPr lang="en-US" dirty="0" smtClean="0"/>
              <a:t> %1'i </a:t>
            </a:r>
            <a:r>
              <a:rPr lang="en-US" dirty="0" err="1" smtClean="0"/>
              <a:t>melanom</a:t>
            </a:r>
            <a:r>
              <a:rPr lang="en-US" dirty="0" smtClean="0"/>
              <a:t> </a:t>
            </a:r>
            <a:r>
              <a:rPr lang="en-US" dirty="0" err="1" smtClean="0"/>
              <a:t>ile</a:t>
            </a:r>
            <a:r>
              <a:rPr lang="en-US" dirty="0" smtClean="0"/>
              <a:t> </a:t>
            </a:r>
            <a:r>
              <a:rPr lang="en-US" dirty="0" err="1" smtClean="0"/>
              <a:t>ilişkili</a:t>
            </a:r>
            <a:r>
              <a:rPr lang="en-US" dirty="0" smtClean="0"/>
              <a:t> </a:t>
            </a:r>
            <a:r>
              <a:rPr lang="en-US" dirty="0" err="1" smtClean="0"/>
              <a:t>olmasına</a:t>
            </a:r>
            <a:r>
              <a:rPr lang="en-US" dirty="0" smtClean="0"/>
              <a:t> </a:t>
            </a:r>
            <a:r>
              <a:rPr lang="en-US" dirty="0" err="1" smtClean="0"/>
              <a:t>rağmen</a:t>
            </a:r>
            <a:r>
              <a:rPr lang="en-US" dirty="0" smtClean="0"/>
              <a:t>, </a:t>
            </a:r>
            <a:r>
              <a:rPr lang="en-US" dirty="0" err="1" smtClean="0"/>
              <a:t>diğer</a:t>
            </a:r>
            <a:r>
              <a:rPr lang="en-US" dirty="0" smtClean="0"/>
              <a:t>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hastalıkları</a:t>
            </a:r>
            <a:r>
              <a:rPr lang="en-US" dirty="0" smtClean="0"/>
              <a:t> </a:t>
            </a:r>
            <a:r>
              <a:rPr lang="en-US" dirty="0" err="1" smtClean="0"/>
              <a:t>arasında</a:t>
            </a:r>
            <a:r>
              <a:rPr lang="en-US" dirty="0" smtClean="0"/>
              <a:t> </a:t>
            </a:r>
            <a:r>
              <a:rPr lang="en-US" dirty="0" err="1" smtClean="0"/>
              <a:t>başlıca</a:t>
            </a:r>
            <a:r>
              <a:rPr lang="en-US" dirty="0" smtClean="0"/>
              <a:t> </a:t>
            </a:r>
            <a:r>
              <a:rPr lang="en-US" dirty="0" err="1" smtClean="0"/>
              <a:t>ölüm</a:t>
            </a:r>
            <a:r>
              <a:rPr lang="en-US" dirty="0" smtClean="0"/>
              <a:t> </a:t>
            </a:r>
            <a:r>
              <a:rPr lang="en-US" dirty="0" err="1" smtClean="0"/>
              <a:t>nedenidir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kanserinin</a:t>
            </a:r>
            <a:r>
              <a:rPr lang="en-US" dirty="0" smtClean="0"/>
              <a:t> </a:t>
            </a:r>
            <a:r>
              <a:rPr lang="en-US" dirty="0" err="1" smtClean="0"/>
              <a:t>erken</a:t>
            </a:r>
            <a:r>
              <a:rPr lang="en-US" dirty="0" smtClean="0"/>
              <a:t> </a:t>
            </a:r>
            <a:r>
              <a:rPr lang="en-US" dirty="0" err="1" smtClean="0"/>
              <a:t>teşhisinin</a:t>
            </a:r>
            <a:r>
              <a:rPr lang="en-US" dirty="0" smtClean="0"/>
              <a:t> </a:t>
            </a:r>
            <a:r>
              <a:rPr lang="en-US" dirty="0" err="1" smtClean="0"/>
              <a:t>çok</a:t>
            </a:r>
            <a:r>
              <a:rPr lang="en-US" dirty="0" smtClean="0"/>
              <a:t> </a:t>
            </a:r>
            <a:r>
              <a:rPr lang="en-US" dirty="0" err="1" smtClean="0"/>
              <a:t>önemli</a:t>
            </a:r>
            <a:r>
              <a:rPr lang="en-US" dirty="0" smtClean="0"/>
              <a:t> </a:t>
            </a:r>
            <a:r>
              <a:rPr lang="en-US" dirty="0" err="1" smtClean="0"/>
              <a:t>olduğunu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bu</a:t>
            </a:r>
            <a:r>
              <a:rPr lang="en-US" dirty="0" smtClean="0"/>
              <a:t> </a:t>
            </a:r>
            <a:r>
              <a:rPr lang="en-US" dirty="0" err="1" smtClean="0"/>
              <a:t>ölümcül</a:t>
            </a:r>
            <a:r>
              <a:rPr lang="en-US" dirty="0" smtClean="0"/>
              <a:t> </a:t>
            </a:r>
            <a:r>
              <a:rPr lang="en-US" dirty="0" err="1" smtClean="0"/>
              <a:t>kanserden</a:t>
            </a:r>
            <a:r>
              <a:rPr lang="en-US" dirty="0" smtClean="0"/>
              <a:t> </a:t>
            </a:r>
            <a:r>
              <a:rPr lang="en-US" dirty="0" err="1" smtClean="0"/>
              <a:t>ölümü</a:t>
            </a:r>
            <a:r>
              <a:rPr lang="en-US" dirty="0" smtClean="0"/>
              <a:t> </a:t>
            </a:r>
            <a:r>
              <a:rPr lang="en-US" dirty="0" err="1" smtClean="0"/>
              <a:t>önemli</a:t>
            </a:r>
            <a:r>
              <a:rPr lang="en-US" dirty="0" smtClean="0"/>
              <a:t> </a:t>
            </a:r>
            <a:r>
              <a:rPr lang="en-US" dirty="0" err="1" smtClean="0"/>
              <a:t>ölçüde</a:t>
            </a:r>
            <a:r>
              <a:rPr lang="en-US" dirty="0" smtClean="0"/>
              <a:t> </a:t>
            </a:r>
            <a:r>
              <a:rPr lang="en-US" dirty="0" err="1" smtClean="0"/>
              <a:t>önleyebileceğini</a:t>
            </a:r>
            <a:r>
              <a:rPr lang="en-US" dirty="0" smtClean="0"/>
              <a:t> </a:t>
            </a:r>
            <a:r>
              <a:rPr lang="en-US" dirty="0" err="1" smtClean="0"/>
              <a:t>bulmuşlardır</a:t>
            </a:r>
            <a:r>
              <a:rPr lang="en-US" dirty="0" smtClean="0"/>
              <a:t>. Bu </a:t>
            </a:r>
            <a:r>
              <a:rPr lang="en-US" dirty="0" err="1" smtClean="0"/>
              <a:t>konudaki</a:t>
            </a:r>
            <a:r>
              <a:rPr lang="en-US" dirty="0" smtClean="0"/>
              <a:t> </a:t>
            </a:r>
            <a:r>
              <a:rPr lang="en-US" dirty="0" err="1" smtClean="0"/>
              <a:t>iki</a:t>
            </a:r>
            <a:r>
              <a:rPr lang="en-US" dirty="0" smtClean="0"/>
              <a:t> </a:t>
            </a:r>
            <a:r>
              <a:rPr lang="en-US" dirty="0" err="1" smtClean="0"/>
              <a:t>önemli</a:t>
            </a:r>
            <a:r>
              <a:rPr lang="en-US" dirty="0" smtClean="0"/>
              <a:t> </a:t>
            </a:r>
            <a:r>
              <a:rPr lang="en-US" dirty="0" err="1" smtClean="0"/>
              <a:t>sorun</a:t>
            </a:r>
            <a:r>
              <a:rPr lang="en-US" dirty="0" smtClean="0"/>
              <a:t> </a:t>
            </a:r>
            <a:r>
              <a:rPr lang="en-US" dirty="0" err="1" smtClean="0"/>
              <a:t>şu</a:t>
            </a:r>
            <a:r>
              <a:rPr lang="en-US" dirty="0" smtClean="0"/>
              <a:t> </a:t>
            </a:r>
            <a:r>
              <a:rPr lang="en-US" dirty="0" err="1" smtClean="0"/>
              <a:t>şekildedir</a:t>
            </a:r>
            <a:r>
              <a:rPr lang="en-US" dirty="0" smtClean="0"/>
              <a:t>:</a:t>
            </a:r>
          </a:p>
          <a:p>
            <a:r>
              <a:rPr lang="en-US" dirty="0" smtClean="0"/>
              <a:t>1-Çoğu </a:t>
            </a:r>
            <a:r>
              <a:rPr lang="en-US" dirty="0" err="1" smtClean="0"/>
              <a:t>durumda</a:t>
            </a:r>
            <a:r>
              <a:rPr lang="en-US" dirty="0" smtClean="0"/>
              <a:t>, </a:t>
            </a:r>
            <a:r>
              <a:rPr lang="en-US" dirty="0" err="1" smtClean="0"/>
              <a:t>vücut</a:t>
            </a:r>
            <a:r>
              <a:rPr lang="en-US" dirty="0" smtClean="0"/>
              <a:t> </a:t>
            </a:r>
            <a:r>
              <a:rPr lang="en-US" dirty="0" err="1" smtClean="0"/>
              <a:t>yüzeyindeki</a:t>
            </a:r>
            <a:r>
              <a:rPr lang="en-US" dirty="0" smtClean="0"/>
              <a:t>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lezyonlarına</a:t>
            </a:r>
            <a:r>
              <a:rPr lang="en-US" dirty="0" smtClean="0"/>
              <a:t> </a:t>
            </a:r>
            <a:r>
              <a:rPr lang="en-US" dirty="0" err="1" smtClean="0"/>
              <a:t>dikkat</a:t>
            </a:r>
            <a:r>
              <a:rPr lang="en-US" dirty="0" smtClean="0"/>
              <a:t> </a:t>
            </a:r>
            <a:r>
              <a:rPr lang="en-US" dirty="0" err="1" smtClean="0"/>
              <a:t>edilmemesi</a:t>
            </a:r>
            <a:r>
              <a:rPr lang="en-US" dirty="0" smtClean="0"/>
              <a:t> </a:t>
            </a:r>
            <a:r>
              <a:rPr lang="en-US" dirty="0" err="1" smtClean="0"/>
              <a:t>veya</a:t>
            </a:r>
            <a:r>
              <a:rPr lang="en-US" dirty="0" smtClean="0"/>
              <a:t> </a:t>
            </a:r>
            <a:r>
              <a:rPr lang="en-US" dirty="0" err="1" smtClean="0"/>
              <a:t>deneyimli</a:t>
            </a:r>
            <a:r>
              <a:rPr lang="en-US" dirty="0" smtClean="0"/>
              <a:t> </a:t>
            </a:r>
            <a:r>
              <a:rPr lang="en-US" dirty="0" err="1" smtClean="0"/>
              <a:t>dermatologlara</a:t>
            </a:r>
            <a:r>
              <a:rPr lang="en-US" dirty="0" smtClean="0"/>
              <a:t> </a:t>
            </a:r>
            <a:r>
              <a:rPr lang="en-US" dirty="0" err="1" smtClean="0"/>
              <a:t>ulaşılamaması</a:t>
            </a:r>
            <a:r>
              <a:rPr lang="en-US" dirty="0" smtClean="0"/>
              <a:t> </a:t>
            </a:r>
            <a:r>
              <a:rPr lang="en-US" dirty="0" err="1" smtClean="0"/>
              <a:t>nedeniyle</a:t>
            </a:r>
            <a:r>
              <a:rPr lang="en-US" dirty="0" smtClean="0"/>
              <a:t>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lezyonları</a:t>
            </a:r>
            <a:r>
              <a:rPr lang="en-US" dirty="0" smtClean="0"/>
              <a:t> malign hale </a:t>
            </a:r>
            <a:r>
              <a:rPr lang="en-US" dirty="0" err="1" smtClean="0"/>
              <a:t>gelir</a:t>
            </a:r>
            <a:r>
              <a:rPr lang="en-US" dirty="0" smtClean="0"/>
              <a:t>.</a:t>
            </a:r>
          </a:p>
          <a:p>
            <a:r>
              <a:rPr lang="en-US" dirty="0" smtClean="0"/>
              <a:t>2-Çoğu </a:t>
            </a:r>
            <a:r>
              <a:rPr lang="en-US" dirty="0" err="1" smtClean="0"/>
              <a:t>durumda</a:t>
            </a:r>
            <a:r>
              <a:rPr lang="en-US" dirty="0" smtClean="0"/>
              <a:t>,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lezyonları</a:t>
            </a:r>
            <a:r>
              <a:rPr lang="en-US" dirty="0" smtClean="0"/>
              <a:t>, </a:t>
            </a:r>
            <a:r>
              <a:rPr lang="en-US" dirty="0" err="1" smtClean="0"/>
              <a:t>özelliklerinin</a:t>
            </a:r>
            <a:r>
              <a:rPr lang="en-US" dirty="0" smtClean="0"/>
              <a:t> </a:t>
            </a:r>
            <a:r>
              <a:rPr lang="en-US" dirty="0" err="1" smtClean="0"/>
              <a:t>yüksek</a:t>
            </a:r>
            <a:r>
              <a:rPr lang="en-US" dirty="0" smtClean="0"/>
              <a:t> </a:t>
            </a:r>
            <a:r>
              <a:rPr lang="en-US" dirty="0" err="1" smtClean="0"/>
              <a:t>oranda</a:t>
            </a:r>
            <a:r>
              <a:rPr lang="en-US" dirty="0" smtClean="0"/>
              <a:t> </a:t>
            </a:r>
            <a:r>
              <a:rPr lang="en-US" dirty="0" err="1" smtClean="0"/>
              <a:t>benzer</a:t>
            </a:r>
            <a:r>
              <a:rPr lang="en-US" dirty="0" smtClean="0"/>
              <a:t> </a:t>
            </a:r>
            <a:r>
              <a:rPr lang="en-US" dirty="0" err="1" smtClean="0"/>
              <a:t>olması</a:t>
            </a:r>
            <a:r>
              <a:rPr lang="en-US" dirty="0" smtClean="0"/>
              <a:t> </a:t>
            </a:r>
            <a:r>
              <a:rPr lang="en-US" dirty="0" err="1" smtClean="0"/>
              <a:t>nedeniyle</a:t>
            </a:r>
            <a:r>
              <a:rPr lang="en-US" dirty="0" smtClean="0"/>
              <a:t> </a:t>
            </a:r>
            <a:r>
              <a:rPr lang="en-US" dirty="0" err="1" smtClean="0"/>
              <a:t>doktorlar</a:t>
            </a:r>
            <a:r>
              <a:rPr lang="en-US" dirty="0" smtClean="0"/>
              <a:t> </a:t>
            </a:r>
            <a:r>
              <a:rPr lang="en-US" dirty="0" err="1" smtClean="0"/>
              <a:t>tarafından</a:t>
            </a:r>
            <a:r>
              <a:rPr lang="en-US" dirty="0" smtClean="0"/>
              <a:t> </a:t>
            </a:r>
            <a:r>
              <a:rPr lang="en-US" dirty="0" err="1" smtClean="0"/>
              <a:t>yanlış</a:t>
            </a:r>
            <a:r>
              <a:rPr lang="en-US" dirty="0" smtClean="0"/>
              <a:t> </a:t>
            </a:r>
            <a:r>
              <a:rPr lang="en-US" dirty="0" err="1" smtClean="0"/>
              <a:t>teşhis</a:t>
            </a:r>
            <a:r>
              <a:rPr lang="en-US" dirty="0" smtClean="0"/>
              <a:t> </a:t>
            </a:r>
            <a:r>
              <a:rPr lang="en-US" dirty="0" err="1" smtClean="0"/>
              <a:t>edilir</a:t>
            </a:r>
            <a:r>
              <a:rPr lang="en-US" dirty="0" smtClean="0"/>
              <a:t>.</a:t>
            </a:r>
          </a:p>
        </p:txBody>
      </p:sp>
      <p:pic>
        <p:nvPicPr>
          <p:cNvPr id="7" name="Picture 6" descr="2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400" y="2828518"/>
            <a:ext cx="7010400" cy="402948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Bununla</a:t>
            </a:r>
            <a:r>
              <a:rPr lang="en-US" dirty="0" smtClean="0"/>
              <a:t> </a:t>
            </a:r>
            <a:r>
              <a:rPr lang="en-US" dirty="0" err="1" smtClean="0"/>
              <a:t>birlikte</a:t>
            </a:r>
            <a:r>
              <a:rPr lang="en-US" dirty="0" smtClean="0"/>
              <a:t>, </a:t>
            </a:r>
            <a:r>
              <a:rPr lang="en-US" dirty="0" err="1" smtClean="0"/>
              <a:t>açıklanan</a:t>
            </a:r>
            <a:r>
              <a:rPr lang="en-US" dirty="0" smtClean="0"/>
              <a:t> </a:t>
            </a:r>
            <a:r>
              <a:rPr lang="en-US" dirty="0" err="1" smtClean="0"/>
              <a:t>özelliklerin</a:t>
            </a:r>
            <a:r>
              <a:rPr lang="en-US" dirty="0" smtClean="0"/>
              <a:t> </a:t>
            </a:r>
            <a:r>
              <a:rPr lang="en-US" dirty="0" err="1" smtClean="0"/>
              <a:t>bazıları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fazla</a:t>
            </a:r>
            <a:r>
              <a:rPr lang="en-US" dirty="0" smtClean="0"/>
              <a:t> </a:t>
            </a:r>
            <a:r>
              <a:rPr lang="en-US" dirty="0" err="1" smtClean="0"/>
              <a:t>etkiye</a:t>
            </a:r>
            <a:r>
              <a:rPr lang="en-US" dirty="0" smtClean="0"/>
              <a:t> </a:t>
            </a:r>
            <a:r>
              <a:rPr lang="en-US" dirty="0" err="1" smtClean="0"/>
              <a:t>sahipken</a:t>
            </a:r>
            <a:r>
              <a:rPr lang="en-US" dirty="0" smtClean="0"/>
              <a:t> </a:t>
            </a:r>
            <a:r>
              <a:rPr lang="en-US" dirty="0" err="1" smtClean="0"/>
              <a:t>bazıları</a:t>
            </a:r>
            <a:r>
              <a:rPr lang="en-US" dirty="0" smtClean="0"/>
              <a:t> </a:t>
            </a:r>
            <a:r>
              <a:rPr lang="en-US" dirty="0" err="1" smtClean="0"/>
              <a:t>da</a:t>
            </a:r>
            <a:r>
              <a:rPr lang="en-US" dirty="0" smtClean="0"/>
              <a:t> </a:t>
            </a:r>
            <a:r>
              <a:rPr lang="en-US" dirty="0" err="1" smtClean="0"/>
              <a:t>görüntüden</a:t>
            </a:r>
            <a:r>
              <a:rPr lang="en-US" dirty="0" smtClean="0"/>
              <a:t> </a:t>
            </a:r>
            <a:r>
              <a:rPr lang="en-US" dirty="0" err="1" smtClean="0"/>
              <a:t>gelen</a:t>
            </a:r>
            <a:r>
              <a:rPr lang="en-US" dirty="0" smtClean="0"/>
              <a:t> </a:t>
            </a:r>
            <a:r>
              <a:rPr lang="en-US" dirty="0" err="1" smtClean="0"/>
              <a:t>düşük</a:t>
            </a:r>
            <a:r>
              <a:rPr lang="en-US" dirty="0" smtClean="0"/>
              <a:t> </a:t>
            </a:r>
            <a:r>
              <a:rPr lang="en-US" dirty="0" err="1" smtClean="0"/>
              <a:t>bilgi</a:t>
            </a:r>
            <a:r>
              <a:rPr lang="en-US" dirty="0" smtClean="0"/>
              <a:t> </a:t>
            </a:r>
            <a:r>
              <a:rPr lang="en-US" dirty="0" err="1" smtClean="0"/>
              <a:t>ile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az</a:t>
            </a:r>
            <a:r>
              <a:rPr lang="en-US" dirty="0" smtClean="0"/>
              <a:t> </a:t>
            </a:r>
            <a:r>
              <a:rPr lang="en-US" dirty="0" err="1" smtClean="0"/>
              <a:t>etkiye</a:t>
            </a:r>
            <a:r>
              <a:rPr lang="en-US" dirty="0" smtClean="0"/>
              <a:t> </a:t>
            </a:r>
            <a:r>
              <a:rPr lang="en-US" dirty="0" err="1" smtClean="0"/>
              <a:t>sahiptir</a:t>
            </a:r>
            <a:r>
              <a:rPr lang="en-US" dirty="0" smtClean="0"/>
              <a:t>. Bu </a:t>
            </a:r>
            <a:r>
              <a:rPr lang="en-US" dirty="0" err="1" smtClean="0"/>
              <a:t>çalışmada</a:t>
            </a:r>
            <a:r>
              <a:rPr lang="en-US" dirty="0" smtClean="0"/>
              <a:t>, </a:t>
            </a:r>
            <a:r>
              <a:rPr lang="en-US" dirty="0" err="1" smtClean="0"/>
              <a:t>görüntüden</a:t>
            </a:r>
            <a:r>
              <a:rPr lang="en-US" dirty="0" smtClean="0"/>
              <a:t> </a:t>
            </a:r>
            <a:r>
              <a:rPr lang="en-US" dirty="0" err="1" smtClean="0"/>
              <a:t>kullanışlı</a:t>
            </a:r>
            <a:r>
              <a:rPr lang="en-US" dirty="0" smtClean="0"/>
              <a:t> </a:t>
            </a:r>
            <a:r>
              <a:rPr lang="en-US" dirty="0" err="1" smtClean="0"/>
              <a:t>özelliklerin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iyi</a:t>
            </a:r>
            <a:r>
              <a:rPr lang="en-US" dirty="0" smtClean="0"/>
              <a:t> </a:t>
            </a:r>
            <a:r>
              <a:rPr lang="en-US" dirty="0" err="1" smtClean="0"/>
              <a:t>seçilmesi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optimize </a:t>
            </a:r>
            <a:r>
              <a:rPr lang="en-US" dirty="0" err="1" smtClean="0"/>
              <a:t>edilmiş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prosedür</a:t>
            </a:r>
            <a:r>
              <a:rPr lang="en-US" dirty="0" smtClean="0"/>
              <a:t> </a:t>
            </a:r>
            <a:r>
              <a:rPr lang="en-US" dirty="0" err="1" smtClean="0"/>
              <a:t>kullanılmıştır</a:t>
            </a:r>
            <a:r>
              <a:rPr lang="en-US" dirty="0" smtClean="0"/>
              <a:t>. </a:t>
            </a:r>
            <a:r>
              <a:rPr lang="en-US" dirty="0" err="1" smtClean="0"/>
              <a:t>Buradaki</a:t>
            </a:r>
            <a:r>
              <a:rPr lang="en-US" dirty="0" smtClean="0"/>
              <a:t> optimal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seçimi</a:t>
            </a:r>
            <a:r>
              <a:rPr lang="en-US" dirty="0" smtClean="0"/>
              <a:t> SBO </a:t>
            </a:r>
            <a:r>
              <a:rPr lang="en-US" dirty="0" err="1" smtClean="0"/>
              <a:t>tarafından</a:t>
            </a:r>
            <a:r>
              <a:rPr lang="en-US" dirty="0" smtClean="0"/>
              <a:t> </a:t>
            </a:r>
            <a:r>
              <a:rPr lang="en-US" dirty="0" err="1" smtClean="0"/>
              <a:t>gerçekleştirilir</a:t>
            </a:r>
            <a:r>
              <a:rPr lang="en-US" dirty="0" smtClean="0"/>
              <a:t>.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seçiminin</a:t>
            </a:r>
            <a:r>
              <a:rPr lang="en-US" dirty="0" smtClean="0"/>
              <a:t> </a:t>
            </a:r>
            <a:r>
              <a:rPr lang="en-US" dirty="0" err="1" smtClean="0"/>
              <a:t>uygunluk</a:t>
            </a:r>
            <a:r>
              <a:rPr lang="en-US" dirty="0" smtClean="0"/>
              <a:t> </a:t>
            </a:r>
            <a:r>
              <a:rPr lang="en-US" dirty="0" err="1" smtClean="0"/>
              <a:t>fonksiyonu</a:t>
            </a:r>
            <a:r>
              <a:rPr lang="en-US" dirty="0" smtClean="0"/>
              <a:t> </a:t>
            </a:r>
            <a:r>
              <a:rPr lang="en-US" dirty="0" err="1" smtClean="0"/>
              <a:t>aşağıdaki</a:t>
            </a:r>
            <a:r>
              <a:rPr lang="en-US" dirty="0" smtClean="0"/>
              <a:t> </a:t>
            </a:r>
            <a:r>
              <a:rPr lang="en-US" dirty="0" err="1" smtClean="0"/>
              <a:t>gibi</a:t>
            </a:r>
            <a:r>
              <a:rPr lang="en-US" dirty="0" smtClean="0"/>
              <a:t> </a:t>
            </a:r>
            <a:r>
              <a:rPr lang="en-US" dirty="0" err="1" smtClean="0"/>
              <a:t>kabul</a:t>
            </a:r>
            <a:r>
              <a:rPr lang="en-US" dirty="0" smtClean="0"/>
              <a:t> </a:t>
            </a:r>
            <a:r>
              <a:rPr lang="en-US" dirty="0" err="1" smtClean="0"/>
              <a:t>edilir</a:t>
            </a:r>
            <a:r>
              <a:rPr lang="en-US" dirty="0" smtClean="0"/>
              <a:t>:</a:t>
            </a:r>
          </a:p>
        </p:txBody>
      </p:sp>
      <p:pic>
        <p:nvPicPr>
          <p:cNvPr id="5" name="Picture 4" descr="1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1600201"/>
            <a:ext cx="5105400" cy="97763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90600" y="2514600"/>
            <a:ext cx="7924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Önerilen</a:t>
            </a:r>
            <a:r>
              <a:rPr lang="en-US" dirty="0" smtClean="0"/>
              <a:t> </a:t>
            </a:r>
            <a:r>
              <a:rPr lang="en-US" dirty="0" err="1" smtClean="0"/>
              <a:t>yönteme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 </a:t>
            </a:r>
            <a:r>
              <a:rPr lang="en-US" dirty="0" err="1" smtClean="0"/>
              <a:t>ana</a:t>
            </a:r>
            <a:r>
              <a:rPr lang="en-US" dirty="0" smtClean="0"/>
              <a:t> </a:t>
            </a:r>
            <a:r>
              <a:rPr lang="en-US" dirty="0" err="1" smtClean="0"/>
              <a:t>fikir</a:t>
            </a:r>
            <a:r>
              <a:rPr lang="en-US" dirty="0" smtClean="0"/>
              <a:t>, </a:t>
            </a:r>
            <a:r>
              <a:rPr lang="en-US" dirty="0" err="1" smtClean="0"/>
              <a:t>özniteliklerin</a:t>
            </a:r>
            <a:r>
              <a:rPr lang="en-US" dirty="0" smtClean="0"/>
              <a:t> optimal </a:t>
            </a:r>
            <a:r>
              <a:rPr lang="en-US" dirty="0" err="1" smtClean="0"/>
              <a:t>seçimi</a:t>
            </a:r>
            <a:r>
              <a:rPr lang="en-US" dirty="0" smtClean="0"/>
              <a:t> </a:t>
            </a:r>
            <a:r>
              <a:rPr lang="en-US" dirty="0" err="1" smtClean="0"/>
              <a:t>ile</a:t>
            </a:r>
            <a:r>
              <a:rPr lang="en-US" dirty="0" smtClean="0"/>
              <a:t> </a:t>
            </a:r>
            <a:r>
              <a:rPr lang="en-US" dirty="0" err="1" smtClean="0"/>
              <a:t>denklemdeki</a:t>
            </a:r>
            <a:r>
              <a:rPr lang="en-US" dirty="0" smtClean="0"/>
              <a:t> </a:t>
            </a:r>
            <a:r>
              <a:rPr lang="en-US" dirty="0" err="1" smtClean="0"/>
              <a:t>uygunluk</a:t>
            </a:r>
            <a:r>
              <a:rPr lang="en-US" dirty="0" smtClean="0"/>
              <a:t> </a:t>
            </a:r>
            <a:r>
              <a:rPr lang="en-US" dirty="0" err="1" smtClean="0"/>
              <a:t>değerini</a:t>
            </a:r>
            <a:r>
              <a:rPr lang="en-US" dirty="0" smtClean="0"/>
              <a:t> en </a:t>
            </a:r>
            <a:r>
              <a:rPr lang="en-US" dirty="0" err="1" smtClean="0"/>
              <a:t>aza</a:t>
            </a:r>
            <a:r>
              <a:rPr lang="en-US" dirty="0" smtClean="0"/>
              <a:t> </a:t>
            </a:r>
            <a:r>
              <a:rPr lang="en-US" dirty="0" err="1" smtClean="0"/>
              <a:t>indirmektir</a:t>
            </a:r>
            <a:r>
              <a:rPr lang="en-US" dirty="0" smtClean="0"/>
              <a:t>. </a:t>
            </a:r>
            <a:r>
              <a:rPr lang="en-US" dirty="0" err="1" smtClean="0"/>
              <a:t>Tıbbi</a:t>
            </a:r>
            <a:r>
              <a:rPr lang="en-US" dirty="0" smtClean="0"/>
              <a:t> </a:t>
            </a:r>
            <a:r>
              <a:rPr lang="en-US" dirty="0" err="1" smtClean="0"/>
              <a:t>görüntülerin</a:t>
            </a:r>
            <a:r>
              <a:rPr lang="en-US" dirty="0" smtClean="0"/>
              <a:t> optimal </a:t>
            </a:r>
            <a:r>
              <a:rPr lang="en-US" dirty="0" err="1" smtClean="0"/>
              <a:t>öznitelik</a:t>
            </a:r>
            <a:r>
              <a:rPr lang="en-US" dirty="0" smtClean="0"/>
              <a:t> </a:t>
            </a:r>
            <a:r>
              <a:rPr lang="en-US" dirty="0" err="1" smtClean="0"/>
              <a:t>çıkarımından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, </a:t>
            </a:r>
            <a:r>
              <a:rPr lang="en-US" dirty="0" err="1" smtClean="0"/>
              <a:t>kanserli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sağlıklı</a:t>
            </a:r>
            <a:r>
              <a:rPr lang="en-US" dirty="0" smtClean="0"/>
              <a:t> </a:t>
            </a:r>
            <a:r>
              <a:rPr lang="en-US" dirty="0" err="1" smtClean="0"/>
              <a:t>vakaları</a:t>
            </a:r>
            <a:r>
              <a:rPr lang="en-US" dirty="0" smtClean="0"/>
              <a:t> </a:t>
            </a:r>
            <a:r>
              <a:rPr lang="en-US" dirty="0" err="1" smtClean="0"/>
              <a:t>belirlemek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sınıflandırma</a:t>
            </a:r>
            <a:r>
              <a:rPr lang="en-US" dirty="0" smtClean="0"/>
              <a:t> </a:t>
            </a:r>
            <a:r>
              <a:rPr lang="en-US" dirty="0" err="1" smtClean="0"/>
              <a:t>yöntemi</a:t>
            </a:r>
            <a:r>
              <a:rPr lang="en-US" dirty="0" smtClean="0"/>
              <a:t> </a:t>
            </a:r>
            <a:r>
              <a:rPr lang="en-US" dirty="0" err="1" smtClean="0"/>
              <a:t>gerekmektedir</a:t>
            </a:r>
            <a:r>
              <a:rPr lang="en-US" dirty="0" smtClean="0"/>
              <a:t>. </a:t>
            </a:r>
            <a:r>
              <a:rPr lang="en-US" dirty="0" err="1" smtClean="0"/>
              <a:t>Özelliklerin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kolay</a:t>
            </a:r>
            <a:r>
              <a:rPr lang="en-US" dirty="0" smtClean="0"/>
              <a:t> </a:t>
            </a:r>
            <a:r>
              <a:rPr lang="en-US" dirty="0" err="1" smtClean="0"/>
              <a:t>sınıflandırmaya</a:t>
            </a:r>
            <a:r>
              <a:rPr lang="en-US" dirty="0" smtClean="0"/>
              <a:t> </a:t>
            </a:r>
            <a:r>
              <a:rPr lang="en-US" dirty="0" err="1" smtClean="0"/>
              <a:t>nasıl</a:t>
            </a:r>
            <a:r>
              <a:rPr lang="en-US" dirty="0" smtClean="0"/>
              <a:t> </a:t>
            </a:r>
            <a:r>
              <a:rPr lang="en-US" dirty="0" err="1" smtClean="0"/>
              <a:t>yardımcı</a:t>
            </a:r>
            <a:r>
              <a:rPr lang="en-US" dirty="0" smtClean="0"/>
              <a:t> </a:t>
            </a:r>
            <a:r>
              <a:rPr lang="en-US" dirty="0" err="1" smtClean="0"/>
              <a:t>olabileceğini</a:t>
            </a:r>
            <a:r>
              <a:rPr lang="en-US" dirty="0" smtClean="0"/>
              <a:t> </a:t>
            </a:r>
            <a:r>
              <a:rPr lang="en-US" dirty="0" err="1" smtClean="0"/>
              <a:t>anlamak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, hem </a:t>
            </a:r>
            <a:r>
              <a:rPr lang="en-US" dirty="0" err="1" smtClean="0"/>
              <a:t>kanserli</a:t>
            </a:r>
            <a:r>
              <a:rPr lang="en-US" dirty="0" smtClean="0"/>
              <a:t> hem de </a:t>
            </a:r>
            <a:r>
              <a:rPr lang="en-US" dirty="0" err="1" smtClean="0"/>
              <a:t>sağlıklı</a:t>
            </a:r>
            <a:r>
              <a:rPr lang="en-US" dirty="0" smtClean="0"/>
              <a:t> </a:t>
            </a:r>
            <a:r>
              <a:rPr lang="en-US" dirty="0" err="1" smtClean="0"/>
              <a:t>görüntüler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bazı</a:t>
            </a:r>
            <a:r>
              <a:rPr lang="en-US" dirty="0" smtClean="0"/>
              <a:t> </a:t>
            </a:r>
            <a:r>
              <a:rPr lang="en-US" dirty="0" err="1" smtClean="0"/>
              <a:t>önemli</a:t>
            </a:r>
            <a:r>
              <a:rPr lang="en-US" dirty="0" smtClean="0"/>
              <a:t> </a:t>
            </a:r>
            <a:r>
              <a:rPr lang="en-US" dirty="0" err="1" smtClean="0"/>
              <a:t>örnek</a:t>
            </a:r>
            <a:r>
              <a:rPr lang="en-US" dirty="0" smtClean="0"/>
              <a:t> </a:t>
            </a:r>
            <a:r>
              <a:rPr lang="en-US" dirty="0" err="1" smtClean="0"/>
              <a:t>özellikler</a:t>
            </a:r>
            <a:r>
              <a:rPr lang="en-US" dirty="0" smtClean="0"/>
              <a:t>  </a:t>
            </a:r>
            <a:r>
              <a:rPr lang="en-US" dirty="0" err="1" smtClean="0"/>
              <a:t>Tabloda</a:t>
            </a:r>
            <a:r>
              <a:rPr lang="en-US" dirty="0" smtClean="0"/>
              <a:t> </a:t>
            </a:r>
            <a:r>
              <a:rPr lang="en-US" dirty="0" err="1" smtClean="0"/>
              <a:t>verilmiştir</a:t>
            </a:r>
            <a:r>
              <a:rPr lang="en-US" dirty="0" smtClean="0"/>
              <a:t>.</a:t>
            </a:r>
          </a:p>
        </p:txBody>
      </p:sp>
      <p:pic>
        <p:nvPicPr>
          <p:cNvPr id="7" name="Picture 6" descr="1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9841" y="4214646"/>
            <a:ext cx="8804159" cy="264335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66800" y="0"/>
            <a:ext cx="80772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Image classification</a:t>
            </a:r>
          </a:p>
          <a:p>
            <a:r>
              <a:rPr lang="en-US" dirty="0" smtClean="0"/>
              <a:t>Bu </a:t>
            </a:r>
            <a:r>
              <a:rPr lang="en-US" dirty="0" err="1" smtClean="0"/>
              <a:t>çalışmada</a:t>
            </a:r>
            <a:r>
              <a:rPr lang="en-US" dirty="0" smtClean="0"/>
              <a:t>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sınıflandırması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SVM </a:t>
            </a:r>
            <a:r>
              <a:rPr lang="en-US" dirty="0" err="1" smtClean="0"/>
              <a:t>kullanılmıştır</a:t>
            </a:r>
            <a:r>
              <a:rPr lang="en-US" dirty="0" smtClean="0"/>
              <a:t>. </a:t>
            </a:r>
            <a:r>
              <a:rPr lang="en-US" dirty="0" err="1" smtClean="0"/>
              <a:t>Yöntem</a:t>
            </a:r>
            <a:r>
              <a:rPr lang="en-US" dirty="0" smtClean="0"/>
              <a:t>, n-</a:t>
            </a:r>
            <a:r>
              <a:rPr lang="en-US" dirty="0" err="1" smtClean="0"/>
              <a:t>boyutlu</a:t>
            </a:r>
            <a:r>
              <a:rPr lang="en-US" dirty="0" smtClean="0"/>
              <a:t> </a:t>
            </a:r>
            <a:r>
              <a:rPr lang="en-US" dirty="0" err="1" smtClean="0"/>
              <a:t>uzayda</a:t>
            </a:r>
            <a:r>
              <a:rPr lang="en-US" dirty="0" smtClean="0"/>
              <a:t>, </a:t>
            </a:r>
            <a:r>
              <a:rPr lang="en-US" dirty="0" err="1" smtClean="0"/>
              <a:t>sınıf</a:t>
            </a:r>
            <a:r>
              <a:rPr lang="en-US" dirty="0" smtClean="0"/>
              <a:t> </a:t>
            </a:r>
            <a:r>
              <a:rPr lang="en-US" dirty="0" err="1" smtClean="0"/>
              <a:t>sınırlarını</a:t>
            </a:r>
            <a:r>
              <a:rPr lang="en-US" dirty="0" smtClean="0"/>
              <a:t> </a:t>
            </a:r>
            <a:r>
              <a:rPr lang="en-US" dirty="0" err="1" smtClean="0"/>
              <a:t>gösteren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sıralayan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iki</a:t>
            </a:r>
            <a:r>
              <a:rPr lang="en-US" dirty="0" smtClean="0"/>
              <a:t> </a:t>
            </a:r>
            <a:r>
              <a:rPr lang="en-US" dirty="0" err="1" smtClean="0"/>
              <a:t>durumdan</a:t>
            </a:r>
            <a:r>
              <a:rPr lang="en-US" dirty="0" smtClean="0"/>
              <a:t> </a:t>
            </a:r>
            <a:r>
              <a:rPr lang="en-US" dirty="0" err="1" smtClean="0"/>
              <a:t>biriyle</a:t>
            </a:r>
            <a:r>
              <a:rPr lang="en-US" dirty="0" smtClean="0"/>
              <a:t> </a:t>
            </a:r>
            <a:r>
              <a:rPr lang="en-US" dirty="0" err="1" smtClean="0"/>
              <a:t>değiştirilerek</a:t>
            </a:r>
            <a:r>
              <a:rPr lang="en-US" dirty="0" smtClean="0"/>
              <a:t> </a:t>
            </a:r>
            <a:r>
              <a:rPr lang="en-US" dirty="0" err="1" smtClean="0"/>
              <a:t>değiştirilebilen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dizi</a:t>
            </a:r>
            <a:r>
              <a:rPr lang="en-US" dirty="0" smtClean="0"/>
              <a:t> </a:t>
            </a:r>
            <a:r>
              <a:rPr lang="en-US" dirty="0" err="1" smtClean="0"/>
              <a:t>nokta</a:t>
            </a:r>
            <a:r>
              <a:rPr lang="en-US" dirty="0" smtClean="0"/>
              <a:t> </a:t>
            </a:r>
            <a:r>
              <a:rPr lang="en-US" dirty="0" err="1" smtClean="0"/>
              <a:t>içerir</a:t>
            </a:r>
            <a:r>
              <a:rPr lang="en-US" dirty="0" smtClean="0"/>
              <a:t>. SVM, </a:t>
            </a:r>
            <a:r>
              <a:rPr lang="en-US" dirty="0" err="1" smtClean="0"/>
              <a:t>aşağıdaki</a:t>
            </a:r>
            <a:r>
              <a:rPr lang="en-US" dirty="0" smtClean="0"/>
              <a:t> </a:t>
            </a:r>
            <a:r>
              <a:rPr lang="en-US" dirty="0" err="1" smtClean="0"/>
              <a:t>formüle</a:t>
            </a:r>
            <a:r>
              <a:rPr lang="en-US" dirty="0" smtClean="0"/>
              <a:t> </a:t>
            </a:r>
            <a:r>
              <a:rPr lang="en-US" dirty="0" err="1" smtClean="0"/>
              <a:t>göre</a:t>
            </a:r>
            <a:r>
              <a:rPr lang="en-US" dirty="0" smtClean="0"/>
              <a:t> optimum </a:t>
            </a:r>
            <a:r>
              <a:rPr lang="en-US" dirty="0" err="1" smtClean="0"/>
              <a:t>karar</a:t>
            </a:r>
            <a:r>
              <a:rPr lang="en-US" dirty="0" smtClean="0"/>
              <a:t> </a:t>
            </a:r>
            <a:r>
              <a:rPr lang="en-US" dirty="0" err="1" smtClean="0"/>
              <a:t>yüzeyini</a:t>
            </a:r>
            <a:r>
              <a:rPr lang="en-US" dirty="0" smtClean="0"/>
              <a:t> </a:t>
            </a:r>
            <a:r>
              <a:rPr lang="en-US" dirty="0" err="1" smtClean="0"/>
              <a:t>seçer</a:t>
            </a:r>
            <a:r>
              <a:rPr lang="en-US" dirty="0" smtClean="0"/>
              <a:t>:</a:t>
            </a:r>
          </a:p>
        </p:txBody>
      </p:sp>
      <p:pic>
        <p:nvPicPr>
          <p:cNvPr id="6" name="Picture 5" descr="1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95600" y="1371600"/>
            <a:ext cx="3200400" cy="81438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90600" y="3429000"/>
            <a:ext cx="81534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burada</a:t>
            </a:r>
            <a:r>
              <a:rPr lang="en-US" dirty="0" smtClean="0"/>
              <a:t> x</a:t>
            </a:r>
            <a:r>
              <a:rPr lang="en-US" baseline="30000" dirty="0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eğitim</a:t>
            </a:r>
            <a:r>
              <a:rPr lang="en-US" dirty="0" smtClean="0"/>
              <a:t> </a:t>
            </a:r>
            <a:r>
              <a:rPr lang="en-US" dirty="0" err="1" smtClean="0"/>
              <a:t>seti</a:t>
            </a:r>
            <a:r>
              <a:rPr lang="en-US" dirty="0" smtClean="0"/>
              <a:t> </a:t>
            </a:r>
            <a:r>
              <a:rPr lang="en-US" dirty="0" err="1" smtClean="0"/>
              <a:t>vektör</a:t>
            </a:r>
            <a:r>
              <a:rPr lang="en-US" dirty="0" smtClean="0"/>
              <a:t> </a:t>
            </a:r>
            <a:r>
              <a:rPr lang="en-US" dirty="0" err="1" smtClean="0"/>
              <a:t>sayısını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temsil</a:t>
            </a:r>
            <a:r>
              <a:rPr lang="en-US" dirty="0" smtClean="0"/>
              <a:t> </a:t>
            </a:r>
            <a:r>
              <a:rPr lang="en-US" dirty="0" err="1" smtClean="0"/>
              <a:t>eder</a:t>
            </a:r>
            <a:r>
              <a:rPr lang="en-US" dirty="0" smtClean="0"/>
              <a:t>, x d </a:t>
            </a:r>
            <a:r>
              <a:rPr lang="en-US" dirty="0" err="1" smtClean="0"/>
              <a:t>boyutlu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test </a:t>
            </a:r>
            <a:r>
              <a:rPr lang="en-US" dirty="0" err="1" smtClean="0"/>
              <a:t>seti</a:t>
            </a:r>
            <a:r>
              <a:rPr lang="en-US" dirty="0" smtClean="0"/>
              <a:t> </a:t>
            </a:r>
            <a:r>
              <a:rPr lang="en-US" dirty="0" err="1" smtClean="0"/>
              <a:t>vektörünü</a:t>
            </a:r>
            <a:r>
              <a:rPr lang="en-US" dirty="0" smtClean="0"/>
              <a:t> </a:t>
            </a:r>
            <a:r>
              <a:rPr lang="en-US" dirty="0" err="1" smtClean="0"/>
              <a:t>tanımlar</a:t>
            </a:r>
            <a:r>
              <a:rPr lang="en-US" dirty="0" smtClean="0"/>
              <a:t>, N </a:t>
            </a:r>
            <a:r>
              <a:rPr lang="en-US" dirty="0" err="1" smtClean="0"/>
              <a:t>eğitim</a:t>
            </a:r>
            <a:r>
              <a:rPr lang="en-US" dirty="0" smtClean="0"/>
              <a:t> </a:t>
            </a:r>
            <a:r>
              <a:rPr lang="en-US" dirty="0" err="1" smtClean="0"/>
              <a:t>seti</a:t>
            </a:r>
            <a:r>
              <a:rPr lang="en-US" dirty="0" smtClean="0"/>
              <a:t> </a:t>
            </a:r>
            <a:r>
              <a:rPr lang="en-US" dirty="0" err="1" smtClean="0"/>
              <a:t>numaralarını</a:t>
            </a:r>
            <a:r>
              <a:rPr lang="en-US" dirty="0" smtClean="0"/>
              <a:t> </a:t>
            </a:r>
            <a:r>
              <a:rPr lang="en-US" dirty="0" err="1" smtClean="0"/>
              <a:t>tanımlar</a:t>
            </a:r>
            <a:r>
              <a:rPr lang="en-US" dirty="0" smtClean="0"/>
              <a:t>, K(x, x</a:t>
            </a:r>
            <a:r>
              <a:rPr lang="en-US" baseline="30000" dirty="0" smtClean="0"/>
              <a:t>i</a:t>
            </a:r>
            <a:r>
              <a:rPr lang="en-US" dirty="0" smtClean="0"/>
              <a:t>)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çekirdek</a:t>
            </a:r>
            <a:r>
              <a:rPr lang="en-US" dirty="0" smtClean="0"/>
              <a:t> </a:t>
            </a:r>
            <a:r>
              <a:rPr lang="en-US" dirty="0" err="1" smtClean="0"/>
              <a:t>fonksiyonunu</a:t>
            </a:r>
            <a:r>
              <a:rPr lang="en-US" dirty="0" smtClean="0"/>
              <a:t> </a:t>
            </a:r>
            <a:r>
              <a:rPr lang="en-US" dirty="0" err="1" smtClean="0"/>
              <a:t>tanımlar</a:t>
            </a:r>
            <a:r>
              <a:rPr lang="en-US" dirty="0" smtClean="0"/>
              <a:t>, y [−1, 1]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l-GR" dirty="0" smtClean="0"/>
              <a:t>α ={α</a:t>
            </a:r>
            <a:r>
              <a:rPr lang="el-GR" baseline="30000" dirty="0" smtClean="0"/>
              <a:t>1 ...</a:t>
            </a:r>
            <a:r>
              <a:rPr lang="el-GR" dirty="0" smtClean="0"/>
              <a:t> α</a:t>
            </a:r>
            <a:r>
              <a:rPr lang="en-US" baseline="30000" dirty="0" smtClean="0"/>
              <a:t>N</a:t>
            </a:r>
            <a:r>
              <a:rPr lang="en-US" dirty="0" smtClean="0"/>
              <a:t>} </a:t>
            </a:r>
            <a:r>
              <a:rPr lang="en-US" dirty="0" err="1" smtClean="0"/>
              <a:t>ve</a:t>
            </a:r>
            <a:r>
              <a:rPr lang="en-US" dirty="0" smtClean="0"/>
              <a:t> b, model </a:t>
            </a:r>
            <a:r>
              <a:rPr lang="en-US" dirty="0" err="1" smtClean="0"/>
              <a:t>parametrelerini</a:t>
            </a:r>
            <a:r>
              <a:rPr lang="en-US" dirty="0" smtClean="0"/>
              <a:t> </a:t>
            </a:r>
            <a:r>
              <a:rPr lang="en-US" dirty="0" err="1" smtClean="0"/>
              <a:t>belirler</a:t>
            </a:r>
            <a:r>
              <a:rPr lang="en-US" dirty="0" smtClean="0"/>
              <a:t>. </a:t>
            </a:r>
            <a:r>
              <a:rPr lang="en-US" dirty="0" err="1" smtClean="0"/>
              <a:t>SVM'nin</a:t>
            </a:r>
            <a:r>
              <a:rPr lang="en-US" dirty="0" smtClean="0"/>
              <a:t> </a:t>
            </a:r>
            <a:r>
              <a:rPr lang="en-US" dirty="0" err="1" smtClean="0"/>
              <a:t>yüksek</a:t>
            </a:r>
            <a:r>
              <a:rPr lang="en-US" dirty="0" smtClean="0"/>
              <a:t> </a:t>
            </a:r>
            <a:r>
              <a:rPr lang="en-US" dirty="0" err="1" smtClean="0"/>
              <a:t>potansiyeli</a:t>
            </a:r>
            <a:r>
              <a:rPr lang="en-US" dirty="0" smtClean="0"/>
              <a:t> </a:t>
            </a:r>
            <a:r>
              <a:rPr lang="en-US" dirty="0" err="1" smtClean="0"/>
              <a:t>nedeniyle</a:t>
            </a:r>
            <a:r>
              <a:rPr lang="en-US" dirty="0" smtClean="0"/>
              <a:t>,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dermoskopi</a:t>
            </a:r>
            <a:r>
              <a:rPr lang="en-US" dirty="0" smtClean="0"/>
              <a:t> </a:t>
            </a:r>
            <a:r>
              <a:rPr lang="en-US" dirty="0" err="1" smtClean="0"/>
              <a:t>görüntüsünü</a:t>
            </a:r>
            <a:r>
              <a:rPr lang="en-US" dirty="0" smtClean="0"/>
              <a:t> </a:t>
            </a:r>
            <a:r>
              <a:rPr lang="en-US" dirty="0" err="1" smtClean="0"/>
              <a:t>kanserli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sağlıklı</a:t>
            </a:r>
            <a:r>
              <a:rPr lang="en-US" dirty="0" smtClean="0"/>
              <a:t> </a:t>
            </a:r>
            <a:r>
              <a:rPr lang="en-US" dirty="0" err="1" smtClean="0"/>
              <a:t>gruplar</a:t>
            </a:r>
            <a:r>
              <a:rPr lang="en-US" dirty="0" smtClean="0"/>
              <a:t> </a:t>
            </a:r>
            <a:r>
              <a:rPr lang="en-US" dirty="0" err="1" smtClean="0"/>
              <a:t>olmak</a:t>
            </a:r>
            <a:r>
              <a:rPr lang="en-US" dirty="0" smtClean="0"/>
              <a:t> </a:t>
            </a:r>
            <a:r>
              <a:rPr lang="en-US" dirty="0" err="1" smtClean="0"/>
              <a:t>üzere</a:t>
            </a:r>
            <a:r>
              <a:rPr lang="en-US" dirty="0" smtClean="0"/>
              <a:t> </a:t>
            </a:r>
            <a:r>
              <a:rPr lang="en-US" dirty="0" err="1" smtClean="0"/>
              <a:t>iki</a:t>
            </a:r>
            <a:r>
              <a:rPr lang="en-US" dirty="0" smtClean="0"/>
              <a:t> </a:t>
            </a:r>
            <a:r>
              <a:rPr lang="en-US" dirty="0" err="1" smtClean="0"/>
              <a:t>kategoriye</a:t>
            </a:r>
            <a:r>
              <a:rPr lang="en-US" dirty="0" smtClean="0"/>
              <a:t> </a:t>
            </a:r>
            <a:r>
              <a:rPr lang="en-US" dirty="0" err="1" smtClean="0"/>
              <a:t>ayırmak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benimsenmiştir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The database</a:t>
            </a:r>
          </a:p>
          <a:p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tespiti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farklı</a:t>
            </a:r>
            <a:r>
              <a:rPr lang="en-US" dirty="0" smtClean="0"/>
              <a:t> </a:t>
            </a:r>
            <a:r>
              <a:rPr lang="en-US" dirty="0" err="1" smtClean="0"/>
              <a:t>yöntemlerin</a:t>
            </a:r>
            <a:r>
              <a:rPr lang="en-US" dirty="0" smtClean="0"/>
              <a:t> </a:t>
            </a:r>
            <a:r>
              <a:rPr lang="en-US" dirty="0" err="1" smtClean="0"/>
              <a:t>doğrulanması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birkaç</a:t>
            </a:r>
            <a:r>
              <a:rPr lang="en-US" dirty="0" smtClean="0"/>
              <a:t> </a:t>
            </a:r>
            <a:r>
              <a:rPr lang="en-US" dirty="0" err="1" smtClean="0"/>
              <a:t>veri</a:t>
            </a:r>
            <a:r>
              <a:rPr lang="en-US" dirty="0" smtClean="0"/>
              <a:t> </a:t>
            </a:r>
            <a:r>
              <a:rPr lang="en-US" dirty="0" err="1" smtClean="0"/>
              <a:t>seti</a:t>
            </a:r>
            <a:r>
              <a:rPr lang="en-US" dirty="0" smtClean="0"/>
              <a:t> </a:t>
            </a:r>
            <a:r>
              <a:rPr lang="en-US" dirty="0" err="1" smtClean="0"/>
              <a:t>vardır</a:t>
            </a:r>
            <a:r>
              <a:rPr lang="en-US" dirty="0" smtClean="0"/>
              <a:t>. Bu </a:t>
            </a:r>
            <a:r>
              <a:rPr lang="en-US" dirty="0" err="1" smtClean="0"/>
              <a:t>araştırma</a:t>
            </a:r>
            <a:r>
              <a:rPr lang="en-US" dirty="0" smtClean="0"/>
              <a:t> </a:t>
            </a:r>
            <a:r>
              <a:rPr lang="en-US" dirty="0" smtClean="0"/>
              <a:t>ACS(</a:t>
            </a:r>
            <a:r>
              <a:rPr lang="en-US" dirty="0" smtClean="0"/>
              <a:t>American Cancer Society</a:t>
            </a:r>
            <a:r>
              <a:rPr lang="en-US" dirty="0" smtClean="0"/>
              <a:t>) </a:t>
            </a:r>
            <a:r>
              <a:rPr lang="en-US" dirty="0" err="1" smtClean="0"/>
              <a:t>veri</a:t>
            </a:r>
            <a:r>
              <a:rPr lang="en-US" dirty="0" smtClean="0"/>
              <a:t> </a:t>
            </a:r>
            <a:r>
              <a:rPr lang="en-US" dirty="0" err="1" smtClean="0"/>
              <a:t>setini</a:t>
            </a:r>
            <a:r>
              <a:rPr lang="en-US" dirty="0" smtClean="0"/>
              <a:t> </a:t>
            </a:r>
            <a:r>
              <a:rPr lang="en-US" dirty="0" err="1" smtClean="0"/>
              <a:t>benimser</a:t>
            </a:r>
            <a:r>
              <a:rPr lang="en-US" dirty="0" smtClean="0"/>
              <a:t>. Bu </a:t>
            </a:r>
            <a:r>
              <a:rPr lang="en-US" dirty="0" err="1" smtClean="0"/>
              <a:t>veri</a:t>
            </a:r>
            <a:r>
              <a:rPr lang="en-US" dirty="0" smtClean="0"/>
              <a:t> </a:t>
            </a:r>
            <a:r>
              <a:rPr lang="en-US" dirty="0" err="1" smtClean="0"/>
              <a:t>seti</a:t>
            </a:r>
            <a:r>
              <a:rPr lang="en-US" dirty="0" smtClean="0"/>
              <a:t>, </a:t>
            </a:r>
            <a:r>
              <a:rPr lang="en-US" dirty="0" err="1" smtClean="0"/>
              <a:t>aynı</a:t>
            </a:r>
            <a:r>
              <a:rPr lang="en-US" dirty="0" smtClean="0"/>
              <a:t> </a:t>
            </a:r>
            <a:r>
              <a:rPr lang="en-US" dirty="0" err="1" smtClean="0"/>
              <a:t>Nevoscope</a:t>
            </a:r>
            <a:r>
              <a:rPr lang="en-US" dirty="0" smtClean="0"/>
              <a:t> </a:t>
            </a:r>
            <a:r>
              <a:rPr lang="en-US" dirty="0" err="1" smtClean="0"/>
              <a:t>cihazı</a:t>
            </a:r>
            <a:r>
              <a:rPr lang="en-US" dirty="0" smtClean="0"/>
              <a:t> </a:t>
            </a:r>
            <a:r>
              <a:rPr lang="en-US" dirty="0" err="1" smtClean="0"/>
              <a:t>tarafından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edilen</a:t>
            </a:r>
            <a:r>
              <a:rPr lang="en-US" dirty="0" smtClean="0"/>
              <a:t> 68 </a:t>
            </a:r>
            <a:r>
              <a:rPr lang="en-US" dirty="0" err="1" smtClean="0"/>
              <a:t>çift</a:t>
            </a:r>
            <a:r>
              <a:rPr lang="en-US" dirty="0" smtClean="0"/>
              <a:t> XLM </a:t>
            </a:r>
            <a:r>
              <a:rPr lang="en-US" dirty="0" err="1" smtClean="0"/>
              <a:t>ve</a:t>
            </a:r>
            <a:r>
              <a:rPr lang="en-US" dirty="0" smtClean="0"/>
              <a:t> TLM </a:t>
            </a:r>
            <a:r>
              <a:rPr lang="en-US" dirty="0" err="1" smtClean="0"/>
              <a:t>görüntüsü</a:t>
            </a:r>
            <a:r>
              <a:rPr lang="en-US" dirty="0" smtClean="0"/>
              <a:t> </a:t>
            </a:r>
            <a:r>
              <a:rPr lang="en-US" dirty="0" err="1" smtClean="0"/>
              <a:t>içerir</a:t>
            </a:r>
            <a:r>
              <a:rPr lang="en-US" dirty="0" smtClean="0"/>
              <a:t>.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hesaplama</a:t>
            </a:r>
            <a:r>
              <a:rPr lang="en-US" dirty="0" smtClean="0"/>
              <a:t> </a:t>
            </a:r>
            <a:r>
              <a:rPr lang="en-US" dirty="0" err="1" smtClean="0"/>
              <a:t>karmaşıklığını</a:t>
            </a:r>
            <a:r>
              <a:rPr lang="en-US" dirty="0" smtClean="0"/>
              <a:t> </a:t>
            </a:r>
            <a:r>
              <a:rPr lang="en-US" dirty="0" err="1" smtClean="0"/>
              <a:t>azaltmak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tüm</a:t>
            </a:r>
            <a:r>
              <a:rPr lang="en-US" dirty="0" smtClean="0"/>
              <a:t> </a:t>
            </a:r>
            <a:r>
              <a:rPr lang="en-US" dirty="0" err="1" smtClean="0"/>
              <a:t>görüntüler</a:t>
            </a:r>
            <a:r>
              <a:rPr lang="en-US" dirty="0" smtClean="0"/>
              <a:t> 256 × 256 </a:t>
            </a:r>
            <a:r>
              <a:rPr lang="en-US" dirty="0" err="1" smtClean="0"/>
              <a:t>piksel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yeniden</a:t>
            </a:r>
            <a:r>
              <a:rPr lang="en-US" dirty="0" smtClean="0"/>
              <a:t> </a:t>
            </a:r>
            <a:r>
              <a:rPr lang="en-US" dirty="0" err="1" smtClean="0"/>
              <a:t>boyutlandırıldı</a:t>
            </a:r>
            <a:r>
              <a:rPr lang="en-US" dirty="0" smtClean="0"/>
              <a:t>. </a:t>
            </a:r>
            <a:r>
              <a:rPr lang="en-US" dirty="0" err="1" smtClean="0"/>
              <a:t>Şekilde</a:t>
            </a:r>
            <a:r>
              <a:rPr lang="en-US" dirty="0" smtClean="0"/>
              <a:t> </a:t>
            </a:r>
            <a:r>
              <a:rPr lang="en-US" dirty="0" err="1" smtClean="0"/>
              <a:t>bazı</a:t>
            </a:r>
            <a:r>
              <a:rPr lang="en-US" dirty="0" smtClean="0"/>
              <a:t> </a:t>
            </a:r>
            <a:r>
              <a:rPr lang="en-US" dirty="0" err="1" smtClean="0"/>
              <a:t>örnekleri</a:t>
            </a:r>
            <a:r>
              <a:rPr lang="en-US" dirty="0" smtClean="0"/>
              <a:t> </a:t>
            </a:r>
            <a:r>
              <a:rPr lang="en-US" dirty="0" err="1" smtClean="0"/>
              <a:t>göstermektedir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ACS'den</a:t>
            </a:r>
            <a:r>
              <a:rPr lang="en-US" dirty="0" smtClean="0"/>
              <a:t> </a:t>
            </a:r>
            <a:r>
              <a:rPr lang="en-US" dirty="0" err="1" smtClean="0"/>
              <a:t>kullanılan</a:t>
            </a:r>
            <a:r>
              <a:rPr lang="en-US" dirty="0" smtClean="0"/>
              <a:t> </a:t>
            </a:r>
            <a:r>
              <a:rPr lang="en-US" dirty="0" err="1" smtClean="0"/>
              <a:t>veri</a:t>
            </a:r>
            <a:r>
              <a:rPr lang="en-US" dirty="0" smtClean="0"/>
              <a:t> </a:t>
            </a:r>
            <a:r>
              <a:rPr lang="en-US" dirty="0" err="1" smtClean="0"/>
              <a:t>seti</a:t>
            </a:r>
            <a:r>
              <a:rPr lang="en-US" dirty="0" smtClean="0"/>
              <a:t>.</a:t>
            </a:r>
          </a:p>
        </p:txBody>
      </p:sp>
      <p:pic>
        <p:nvPicPr>
          <p:cNvPr id="5" name="Picture 4" descr="1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28800" y="2362200"/>
            <a:ext cx="5782482" cy="394390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66800" y="197346"/>
            <a:ext cx="80772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Yöntemin</a:t>
            </a:r>
            <a:r>
              <a:rPr lang="en-US" dirty="0" smtClean="0"/>
              <a:t> </a:t>
            </a:r>
            <a:r>
              <a:rPr lang="en-US" dirty="0" err="1" smtClean="0"/>
              <a:t>prosedürü</a:t>
            </a:r>
            <a:r>
              <a:rPr lang="en-US" dirty="0" smtClean="0"/>
              <a:t> </a:t>
            </a:r>
            <a:r>
              <a:rPr lang="en-US" dirty="0" err="1" smtClean="0"/>
              <a:t>aşağıdaki</a:t>
            </a:r>
            <a:r>
              <a:rPr lang="en-US" dirty="0" smtClean="0"/>
              <a:t> </a:t>
            </a:r>
            <a:r>
              <a:rPr lang="en-US" dirty="0" err="1" smtClean="0"/>
              <a:t>gibi</a:t>
            </a:r>
            <a:r>
              <a:rPr lang="en-US" dirty="0" smtClean="0"/>
              <a:t> </a:t>
            </a:r>
            <a:r>
              <a:rPr lang="en-US" dirty="0" err="1" smtClean="0"/>
              <a:t>verilmiştir</a:t>
            </a:r>
            <a:r>
              <a:rPr lang="en-US" dirty="0" smtClean="0"/>
              <a:t>.</a:t>
            </a:r>
          </a:p>
          <a:p>
            <a:r>
              <a:rPr lang="en-US" dirty="0" smtClean="0"/>
              <a:t>1-Giriş </a:t>
            </a:r>
            <a:r>
              <a:rPr lang="en-US" dirty="0" err="1" smtClean="0"/>
              <a:t>dermoskopi</a:t>
            </a:r>
            <a:r>
              <a:rPr lang="en-US" dirty="0" smtClean="0"/>
              <a:t> </a:t>
            </a:r>
            <a:r>
              <a:rPr lang="en-US" dirty="0" err="1" smtClean="0"/>
              <a:t>görüntüsünün</a:t>
            </a:r>
            <a:r>
              <a:rPr lang="en-US" dirty="0" smtClean="0"/>
              <a:t> </a:t>
            </a:r>
            <a:r>
              <a:rPr lang="en-US" dirty="0" err="1" smtClean="0"/>
              <a:t>gürültü</a:t>
            </a:r>
            <a:r>
              <a:rPr lang="en-US" dirty="0" smtClean="0"/>
              <a:t> </a:t>
            </a:r>
            <a:r>
              <a:rPr lang="en-US" dirty="0" err="1" smtClean="0"/>
              <a:t>gidermesi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medyan</a:t>
            </a:r>
            <a:r>
              <a:rPr lang="en-US" dirty="0" smtClean="0"/>
              <a:t> </a:t>
            </a:r>
            <a:r>
              <a:rPr lang="en-US" dirty="0" err="1" smtClean="0"/>
              <a:t>filtreleme</a:t>
            </a:r>
            <a:r>
              <a:rPr lang="en-US" dirty="0" smtClean="0"/>
              <a:t> </a:t>
            </a:r>
            <a:r>
              <a:rPr lang="en-US" dirty="0" err="1" smtClean="0"/>
              <a:t>uygulayın</a:t>
            </a:r>
            <a:r>
              <a:rPr lang="en-US" dirty="0" smtClean="0"/>
              <a:t>.</a:t>
            </a:r>
          </a:p>
          <a:p>
            <a:r>
              <a:rPr lang="en-US" dirty="0" smtClean="0"/>
              <a:t>2-Kanser </a:t>
            </a:r>
            <a:r>
              <a:rPr lang="en-US" dirty="0" err="1" smtClean="0"/>
              <a:t>alanı</a:t>
            </a:r>
            <a:r>
              <a:rPr lang="en-US" dirty="0" smtClean="0"/>
              <a:t> </a:t>
            </a:r>
            <a:r>
              <a:rPr lang="en-US" dirty="0" err="1" smtClean="0"/>
              <a:t>segmentasyonu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SBO </a:t>
            </a:r>
            <a:r>
              <a:rPr lang="en-US" dirty="0" err="1" smtClean="0"/>
              <a:t>algoritmasına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optimize </a:t>
            </a:r>
            <a:r>
              <a:rPr lang="en-US" dirty="0" err="1" smtClean="0"/>
              <a:t>edilmiş</a:t>
            </a:r>
            <a:r>
              <a:rPr lang="en-US" dirty="0" smtClean="0"/>
              <a:t> CNN </a:t>
            </a:r>
            <a:r>
              <a:rPr lang="en-US" dirty="0" err="1" smtClean="0"/>
              <a:t>uygulayın</a:t>
            </a:r>
            <a:r>
              <a:rPr lang="en-US" dirty="0" smtClean="0"/>
              <a:t>. </a:t>
            </a:r>
          </a:p>
          <a:p>
            <a:r>
              <a:rPr lang="en-US" dirty="0" smtClean="0"/>
              <a:t>3-Bölümlere </a:t>
            </a:r>
            <a:r>
              <a:rPr lang="en-US" dirty="0" err="1" smtClean="0"/>
              <a:t>ayrılmış</a:t>
            </a:r>
            <a:r>
              <a:rPr lang="en-US" dirty="0" smtClean="0"/>
              <a:t> </a:t>
            </a:r>
            <a:r>
              <a:rPr lang="en-US" dirty="0" err="1" smtClean="0"/>
              <a:t>görüntüden</a:t>
            </a:r>
            <a:r>
              <a:rPr lang="en-US" dirty="0" smtClean="0"/>
              <a:t> </a:t>
            </a:r>
            <a:r>
              <a:rPr lang="en-US" dirty="0" err="1" smtClean="0"/>
              <a:t>önemli</a:t>
            </a:r>
            <a:r>
              <a:rPr lang="en-US" dirty="0" smtClean="0"/>
              <a:t> </a:t>
            </a:r>
            <a:r>
              <a:rPr lang="en-US" dirty="0" err="1" smtClean="0"/>
              <a:t>özellikleri</a:t>
            </a:r>
            <a:r>
              <a:rPr lang="en-US" dirty="0" smtClean="0"/>
              <a:t> </a:t>
            </a:r>
            <a:r>
              <a:rPr lang="en-US" dirty="0" err="1" smtClean="0"/>
              <a:t>ayıklayın</a:t>
            </a:r>
            <a:r>
              <a:rPr lang="en-US" dirty="0" smtClean="0"/>
              <a:t>.</a:t>
            </a:r>
          </a:p>
          <a:p>
            <a:r>
              <a:rPr lang="en-US" dirty="0" smtClean="0"/>
              <a:t>4-SBO </a:t>
            </a:r>
            <a:r>
              <a:rPr lang="en-US" dirty="0" err="1" smtClean="0"/>
              <a:t>algoritmasına</a:t>
            </a:r>
            <a:r>
              <a:rPr lang="en-US" dirty="0" smtClean="0"/>
              <a:t> </a:t>
            </a:r>
            <a:r>
              <a:rPr lang="en-US" dirty="0" err="1" smtClean="0"/>
              <a:t>göre</a:t>
            </a:r>
            <a:r>
              <a:rPr lang="en-US" dirty="0" smtClean="0"/>
              <a:t>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seçimini</a:t>
            </a:r>
            <a:r>
              <a:rPr lang="en-US" dirty="0" smtClean="0"/>
              <a:t> </a:t>
            </a:r>
            <a:r>
              <a:rPr lang="en-US" dirty="0" err="1" smtClean="0"/>
              <a:t>uygulayın</a:t>
            </a:r>
            <a:r>
              <a:rPr lang="en-US" dirty="0" smtClean="0"/>
              <a:t>.</a:t>
            </a:r>
          </a:p>
          <a:p>
            <a:r>
              <a:rPr lang="en-US" dirty="0" smtClean="0"/>
              <a:t>5-SVM </a:t>
            </a:r>
            <a:r>
              <a:rPr lang="en-US" dirty="0" err="1" smtClean="0"/>
              <a:t>sınıflandırma</a:t>
            </a:r>
            <a:r>
              <a:rPr lang="en-US" dirty="0" smtClean="0"/>
              <a:t> </a:t>
            </a:r>
            <a:r>
              <a:rPr lang="en-US" dirty="0" err="1" smtClean="0"/>
              <a:t>metodolojisine</a:t>
            </a:r>
            <a:r>
              <a:rPr lang="en-US" dirty="0" smtClean="0"/>
              <a:t> </a:t>
            </a:r>
            <a:r>
              <a:rPr lang="en-US" dirty="0" err="1" smtClean="0"/>
              <a:t>göre</a:t>
            </a:r>
            <a:r>
              <a:rPr lang="en-US" dirty="0" smtClean="0"/>
              <a:t> </a:t>
            </a:r>
            <a:r>
              <a:rPr lang="en-US" dirty="0" err="1" smtClean="0"/>
              <a:t>kanserli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sağlıklı</a:t>
            </a:r>
            <a:r>
              <a:rPr lang="en-US" dirty="0" smtClean="0"/>
              <a:t> </a:t>
            </a:r>
            <a:r>
              <a:rPr lang="en-US" dirty="0" err="1" smtClean="0"/>
              <a:t>vakaları</a:t>
            </a:r>
            <a:r>
              <a:rPr lang="en-US" dirty="0" smtClean="0"/>
              <a:t> </a:t>
            </a:r>
            <a:r>
              <a:rPr lang="en-US" dirty="0" err="1" smtClean="0"/>
              <a:t>sınıflandırın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Önerilen</a:t>
            </a:r>
            <a:r>
              <a:rPr lang="en-US" dirty="0" smtClean="0"/>
              <a:t> SVM </a:t>
            </a:r>
            <a:r>
              <a:rPr lang="en-US" dirty="0" err="1" smtClean="0"/>
              <a:t>sınıflandırıcısı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, </a:t>
            </a:r>
            <a:r>
              <a:rPr lang="en-US" dirty="0" err="1" smtClean="0"/>
              <a:t>verilerin</a:t>
            </a:r>
            <a:r>
              <a:rPr lang="en-US" dirty="0" smtClean="0"/>
              <a:t> %75'i </a:t>
            </a:r>
            <a:r>
              <a:rPr lang="en-US" dirty="0" err="1" smtClean="0"/>
              <a:t>eğitim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dikkate</a:t>
            </a:r>
            <a:r>
              <a:rPr lang="en-US" dirty="0" smtClean="0"/>
              <a:t> </a:t>
            </a:r>
            <a:r>
              <a:rPr lang="en-US" dirty="0" err="1" smtClean="0"/>
              <a:t>alınır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%25'i </a:t>
            </a:r>
            <a:r>
              <a:rPr lang="en-US" dirty="0" err="1" smtClean="0"/>
              <a:t>doğrulama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yöntemin</a:t>
            </a:r>
            <a:r>
              <a:rPr lang="en-US" dirty="0" smtClean="0"/>
              <a:t> test </a:t>
            </a:r>
            <a:r>
              <a:rPr lang="en-US" dirty="0" err="1" smtClean="0"/>
              <a:t>edilmesi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kullanılır</a:t>
            </a:r>
            <a:r>
              <a:rPr lang="en-US" dirty="0" smtClean="0"/>
              <a:t>. </a:t>
            </a:r>
            <a:r>
              <a:rPr lang="en-US" dirty="0" err="1" smtClean="0"/>
              <a:t>Ağ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eğitim</a:t>
            </a:r>
            <a:r>
              <a:rPr lang="en-US" dirty="0" smtClean="0"/>
              <a:t> </a:t>
            </a:r>
            <a:r>
              <a:rPr lang="en-US" dirty="0" err="1" smtClean="0"/>
              <a:t>aşaması</a:t>
            </a:r>
            <a:r>
              <a:rPr lang="en-US" dirty="0" smtClean="0"/>
              <a:t>, 8.000 </a:t>
            </a:r>
            <a:r>
              <a:rPr lang="en-US" dirty="0" err="1" smtClean="0"/>
              <a:t>yineleme</a:t>
            </a:r>
            <a:r>
              <a:rPr lang="en-US" dirty="0" smtClean="0"/>
              <a:t>(iterations)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kabul</a:t>
            </a:r>
            <a:r>
              <a:rPr lang="en-US" dirty="0" smtClean="0"/>
              <a:t> </a:t>
            </a:r>
            <a:r>
              <a:rPr lang="en-US" dirty="0" err="1" smtClean="0"/>
              <a:t>edilir</a:t>
            </a:r>
            <a:r>
              <a:rPr lang="en-US" dirty="0" smtClean="0"/>
              <a:t>. </a:t>
            </a:r>
            <a:r>
              <a:rPr lang="en-US" dirty="0" err="1" smtClean="0"/>
              <a:t>Güçlü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analiz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etmek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eğitim</a:t>
            </a:r>
            <a:r>
              <a:rPr lang="en-US" dirty="0" smtClean="0"/>
              <a:t> </a:t>
            </a:r>
            <a:r>
              <a:rPr lang="en-US" dirty="0" err="1" smtClean="0"/>
              <a:t>adımı</a:t>
            </a:r>
            <a:r>
              <a:rPr lang="en-US" dirty="0" smtClean="0"/>
              <a:t> 15 </a:t>
            </a:r>
            <a:r>
              <a:rPr lang="en-US" dirty="0" err="1" smtClean="0"/>
              <a:t>kez</a:t>
            </a:r>
            <a:r>
              <a:rPr lang="en-US" dirty="0" smtClean="0"/>
              <a:t> </a:t>
            </a:r>
            <a:r>
              <a:rPr lang="en-US" dirty="0" err="1" smtClean="0"/>
              <a:t>tekrarlanır</a:t>
            </a:r>
            <a:r>
              <a:rPr lang="en-US" dirty="0" smtClean="0"/>
              <a:t>. </a:t>
            </a:r>
            <a:r>
              <a:rPr lang="en-US" dirty="0" err="1" smtClean="0"/>
              <a:t>Analiz</a:t>
            </a:r>
            <a:r>
              <a:rPr lang="en-US" dirty="0" smtClean="0"/>
              <a:t>, </a:t>
            </a:r>
            <a:r>
              <a:rPr lang="en-US" dirty="0" err="1" smtClean="0"/>
              <a:t>doğruluk</a:t>
            </a:r>
            <a:r>
              <a:rPr lang="en-US" dirty="0" smtClean="0"/>
              <a:t>, </a:t>
            </a:r>
            <a:r>
              <a:rPr lang="en-US" dirty="0" err="1" smtClean="0"/>
              <a:t>özgüllük</a:t>
            </a:r>
            <a:r>
              <a:rPr lang="en-US" dirty="0" smtClean="0"/>
              <a:t>, </a:t>
            </a:r>
            <a:r>
              <a:rPr lang="en-US" dirty="0" err="1" smtClean="0"/>
              <a:t>pozitif</a:t>
            </a:r>
            <a:r>
              <a:rPr lang="en-US" dirty="0" smtClean="0"/>
              <a:t> </a:t>
            </a:r>
            <a:r>
              <a:rPr lang="en-US" dirty="0" err="1" smtClean="0"/>
              <a:t>tahmin</a:t>
            </a:r>
            <a:r>
              <a:rPr lang="en-US" dirty="0" smtClean="0"/>
              <a:t> </a:t>
            </a:r>
            <a:r>
              <a:rPr lang="en-US" dirty="0" err="1" smtClean="0"/>
              <a:t>değeri</a:t>
            </a:r>
            <a:endParaRPr lang="en-US" dirty="0" smtClean="0"/>
          </a:p>
          <a:p>
            <a:r>
              <a:rPr lang="en-US" dirty="0" smtClean="0"/>
              <a:t>(PPV), </a:t>
            </a:r>
            <a:r>
              <a:rPr lang="en-US" dirty="0" err="1" smtClean="0"/>
              <a:t>negatif</a:t>
            </a:r>
            <a:r>
              <a:rPr lang="en-US" dirty="0" smtClean="0"/>
              <a:t> </a:t>
            </a:r>
            <a:r>
              <a:rPr lang="en-US" dirty="0" err="1" smtClean="0"/>
              <a:t>tahmin</a:t>
            </a:r>
            <a:r>
              <a:rPr lang="en-US" dirty="0" smtClean="0"/>
              <a:t> </a:t>
            </a:r>
            <a:r>
              <a:rPr lang="en-US" dirty="0" err="1" smtClean="0"/>
              <a:t>değeri</a:t>
            </a:r>
            <a:r>
              <a:rPr lang="en-US" dirty="0" smtClean="0"/>
              <a:t> (NPV)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hassasiyet</a:t>
            </a:r>
            <a:r>
              <a:rPr lang="en-US" dirty="0" smtClean="0"/>
              <a:t> </a:t>
            </a:r>
            <a:r>
              <a:rPr lang="en-US" dirty="0" err="1" smtClean="0"/>
              <a:t>dahil</a:t>
            </a:r>
            <a:r>
              <a:rPr lang="en-US" dirty="0" smtClean="0"/>
              <a:t> </a:t>
            </a:r>
            <a:r>
              <a:rPr lang="en-US" dirty="0" err="1" smtClean="0"/>
              <a:t>olmak</a:t>
            </a:r>
            <a:r>
              <a:rPr lang="en-US" dirty="0" smtClean="0"/>
              <a:t> </a:t>
            </a:r>
            <a:r>
              <a:rPr lang="en-US" dirty="0" err="1" smtClean="0"/>
              <a:t>üzere</a:t>
            </a:r>
            <a:r>
              <a:rPr lang="en-US" dirty="0" smtClean="0"/>
              <a:t> </a:t>
            </a:r>
            <a:r>
              <a:rPr lang="en-US" dirty="0" err="1" smtClean="0"/>
              <a:t>aşağıdaki</a:t>
            </a:r>
            <a:r>
              <a:rPr lang="en-US" dirty="0" smtClean="0"/>
              <a:t> </a:t>
            </a:r>
            <a:r>
              <a:rPr lang="en-US" dirty="0" err="1" smtClean="0"/>
              <a:t>şekilde</a:t>
            </a:r>
            <a:r>
              <a:rPr lang="en-US" dirty="0" smtClean="0"/>
              <a:t> </a:t>
            </a:r>
            <a:r>
              <a:rPr lang="en-US" dirty="0" err="1" smtClean="0"/>
              <a:t>formüle</a:t>
            </a:r>
            <a:r>
              <a:rPr lang="en-US" dirty="0" smtClean="0"/>
              <a:t> </a:t>
            </a:r>
            <a:r>
              <a:rPr lang="en-US" dirty="0" err="1" smtClean="0"/>
              <a:t>edilen</a:t>
            </a:r>
            <a:r>
              <a:rPr lang="en-US" dirty="0" smtClean="0"/>
              <a:t> </a:t>
            </a:r>
            <a:r>
              <a:rPr lang="en-US" dirty="0" err="1" smtClean="0"/>
              <a:t>beş</a:t>
            </a:r>
            <a:r>
              <a:rPr lang="en-US" dirty="0" smtClean="0"/>
              <a:t> </a:t>
            </a:r>
            <a:r>
              <a:rPr lang="en-US" dirty="0" err="1" smtClean="0"/>
              <a:t>performans</a:t>
            </a:r>
            <a:r>
              <a:rPr lang="en-US" dirty="0" smtClean="0"/>
              <a:t> </a:t>
            </a:r>
            <a:r>
              <a:rPr lang="en-US" dirty="0" err="1" smtClean="0"/>
              <a:t>indeksine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uygulanır</a:t>
            </a:r>
            <a:r>
              <a:rPr lang="en-US" dirty="0" smtClean="0"/>
              <a:t>:</a:t>
            </a:r>
          </a:p>
        </p:txBody>
      </p:sp>
      <p:pic>
        <p:nvPicPr>
          <p:cNvPr id="5" name="Picture 4" descr="19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3886200"/>
            <a:ext cx="4153352" cy="2284344"/>
          </a:xfrm>
          <a:prstGeom prst="rect">
            <a:avLst/>
          </a:prstGeom>
        </p:spPr>
      </p:pic>
      <p:pic>
        <p:nvPicPr>
          <p:cNvPr id="6" name="Picture 5" descr="2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63981" y="3962400"/>
            <a:ext cx="4380019" cy="1990918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8077" y="0"/>
            <a:ext cx="8951494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457200"/>
            <a:ext cx="9211691" cy="4725007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43000" y="1219200"/>
            <a:ext cx="8001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Conclusions</a:t>
            </a:r>
          </a:p>
          <a:p>
            <a:r>
              <a:rPr lang="en-US" dirty="0" smtClean="0"/>
              <a:t>Bu </a:t>
            </a:r>
            <a:r>
              <a:rPr lang="en-US" dirty="0" err="1" smtClean="0"/>
              <a:t>çalışmada</a:t>
            </a:r>
            <a:r>
              <a:rPr lang="en-US" dirty="0" smtClean="0"/>
              <a:t>, </a:t>
            </a:r>
            <a:r>
              <a:rPr lang="en-US" dirty="0" err="1" smtClean="0"/>
              <a:t>dermoskopi</a:t>
            </a:r>
            <a:r>
              <a:rPr lang="en-US" dirty="0" smtClean="0"/>
              <a:t> </a:t>
            </a:r>
            <a:r>
              <a:rPr lang="en-US" dirty="0" err="1" smtClean="0"/>
              <a:t>görüntülerinden</a:t>
            </a:r>
            <a:r>
              <a:rPr lang="en-US" dirty="0" smtClean="0"/>
              <a:t>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tespiti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otomatik</a:t>
            </a:r>
            <a:r>
              <a:rPr lang="en-US" dirty="0" smtClean="0"/>
              <a:t> </a:t>
            </a:r>
            <a:r>
              <a:rPr lang="en-US" dirty="0" err="1" smtClean="0"/>
              <a:t>bilgisayar</a:t>
            </a:r>
            <a:r>
              <a:rPr lang="en-US" dirty="0" smtClean="0"/>
              <a:t> </a:t>
            </a:r>
            <a:r>
              <a:rPr lang="en-US" dirty="0" err="1" smtClean="0"/>
              <a:t>destekli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metodoloji</a:t>
            </a:r>
            <a:r>
              <a:rPr lang="en-US" dirty="0" smtClean="0"/>
              <a:t> </a:t>
            </a:r>
            <a:r>
              <a:rPr lang="en-US" dirty="0" err="1" smtClean="0"/>
              <a:t>önerilmiştir</a:t>
            </a:r>
            <a:r>
              <a:rPr lang="en-US" dirty="0" smtClean="0"/>
              <a:t>. </a:t>
            </a:r>
            <a:r>
              <a:rPr lang="en-US" dirty="0" err="1" smtClean="0"/>
              <a:t>Teşhis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yüksek</a:t>
            </a:r>
            <a:r>
              <a:rPr lang="en-US" dirty="0" smtClean="0"/>
              <a:t> </a:t>
            </a:r>
            <a:r>
              <a:rPr lang="en-US" dirty="0" err="1" smtClean="0"/>
              <a:t>doğruluk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etmek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, </a:t>
            </a:r>
            <a:r>
              <a:rPr lang="en-US" dirty="0" err="1" smtClean="0"/>
              <a:t>giriş</a:t>
            </a:r>
            <a:r>
              <a:rPr lang="en-US" dirty="0" smtClean="0"/>
              <a:t> </a:t>
            </a:r>
            <a:r>
              <a:rPr lang="en-US" dirty="0" err="1" smtClean="0"/>
              <a:t>görüntüleri</a:t>
            </a:r>
            <a:r>
              <a:rPr lang="en-US" dirty="0" smtClean="0"/>
              <a:t> </a:t>
            </a:r>
            <a:r>
              <a:rPr lang="en-US" dirty="0" err="1" smtClean="0"/>
              <a:t>önce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medyan</a:t>
            </a:r>
            <a:r>
              <a:rPr lang="en-US" dirty="0" smtClean="0"/>
              <a:t> </a:t>
            </a:r>
            <a:r>
              <a:rPr lang="en-US" dirty="0" err="1" smtClean="0"/>
              <a:t>filtreye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denoize</a:t>
            </a:r>
            <a:r>
              <a:rPr lang="en-US" dirty="0" smtClean="0"/>
              <a:t> </a:t>
            </a:r>
            <a:r>
              <a:rPr lang="en-US" dirty="0" err="1" smtClean="0"/>
              <a:t>edildi</a:t>
            </a:r>
            <a:r>
              <a:rPr lang="en-US" dirty="0" smtClean="0"/>
              <a:t>. </a:t>
            </a:r>
            <a:r>
              <a:rPr lang="en-US" dirty="0" err="1" smtClean="0"/>
              <a:t>Ardından</a:t>
            </a:r>
            <a:r>
              <a:rPr lang="en-US" dirty="0" smtClean="0"/>
              <a:t>, </a:t>
            </a:r>
            <a:r>
              <a:rPr lang="en-US" dirty="0" err="1" smtClean="0"/>
              <a:t>kanserli</a:t>
            </a:r>
            <a:r>
              <a:rPr lang="en-US" dirty="0" smtClean="0"/>
              <a:t> </a:t>
            </a:r>
            <a:r>
              <a:rPr lang="en-US" dirty="0" err="1" smtClean="0"/>
              <a:t>bölgeyi</a:t>
            </a:r>
            <a:r>
              <a:rPr lang="en-US" dirty="0" smtClean="0"/>
              <a:t> </a:t>
            </a:r>
            <a:r>
              <a:rPr lang="en-US" dirty="0" err="1" smtClean="0"/>
              <a:t>arka</a:t>
            </a:r>
            <a:r>
              <a:rPr lang="en-US" dirty="0" smtClean="0"/>
              <a:t> </a:t>
            </a:r>
            <a:r>
              <a:rPr lang="en-US" dirty="0" err="1" smtClean="0"/>
              <a:t>plandan</a:t>
            </a:r>
            <a:r>
              <a:rPr lang="en-US" dirty="0" smtClean="0"/>
              <a:t> </a:t>
            </a:r>
            <a:r>
              <a:rPr lang="en-US" dirty="0" err="1" smtClean="0"/>
              <a:t>sınıflandırmak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SBO </a:t>
            </a:r>
            <a:r>
              <a:rPr lang="en-US" dirty="0" err="1" smtClean="0"/>
              <a:t>algoritmasına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 </a:t>
            </a:r>
            <a:r>
              <a:rPr lang="en-US" dirty="0" err="1" smtClean="0"/>
              <a:t>geliştirilmiş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CNN </a:t>
            </a:r>
            <a:r>
              <a:rPr lang="en-US" dirty="0" err="1" smtClean="0"/>
              <a:t>kullanılarak</a:t>
            </a:r>
            <a:r>
              <a:rPr lang="en-US" dirty="0" smtClean="0"/>
              <a:t> </a:t>
            </a:r>
            <a:r>
              <a:rPr lang="en-US" dirty="0" err="1" smtClean="0"/>
              <a:t>kanserli</a:t>
            </a:r>
            <a:r>
              <a:rPr lang="en-US" dirty="0" smtClean="0"/>
              <a:t> </a:t>
            </a:r>
            <a:r>
              <a:rPr lang="en-US" dirty="0" err="1" smtClean="0"/>
              <a:t>bölge</a:t>
            </a:r>
            <a:r>
              <a:rPr lang="en-US" dirty="0" smtClean="0"/>
              <a:t> </a:t>
            </a:r>
            <a:r>
              <a:rPr lang="en-US" dirty="0" err="1" smtClean="0"/>
              <a:t>segmentasyonu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optimize </a:t>
            </a:r>
            <a:r>
              <a:rPr lang="en-US" dirty="0" err="1" smtClean="0"/>
              <a:t>edilmiş</a:t>
            </a:r>
            <a:r>
              <a:rPr lang="en-US" dirty="0" smtClean="0"/>
              <a:t> </a:t>
            </a:r>
            <a:r>
              <a:rPr lang="en-US" dirty="0" err="1" smtClean="0"/>
              <a:t>yeni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yöntem</a:t>
            </a:r>
            <a:r>
              <a:rPr lang="en-US" dirty="0" smtClean="0"/>
              <a:t> </a:t>
            </a:r>
            <a:r>
              <a:rPr lang="en-US" dirty="0" err="1" smtClean="0"/>
              <a:t>sunulmuştur</a:t>
            </a:r>
            <a:r>
              <a:rPr lang="en-US" dirty="0" smtClean="0"/>
              <a:t>.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, </a:t>
            </a:r>
            <a:r>
              <a:rPr lang="en-US" dirty="0" err="1" smtClean="0"/>
              <a:t>bölütlenmiş</a:t>
            </a:r>
            <a:r>
              <a:rPr lang="en-US" dirty="0" smtClean="0"/>
              <a:t> </a:t>
            </a:r>
            <a:r>
              <a:rPr lang="en-US" dirty="0" err="1" smtClean="0"/>
              <a:t>görüntülerden</a:t>
            </a:r>
            <a:r>
              <a:rPr lang="en-US" dirty="0" smtClean="0"/>
              <a:t> </a:t>
            </a:r>
            <a:r>
              <a:rPr lang="en-US" dirty="0" err="1" smtClean="0"/>
              <a:t>çok</a:t>
            </a:r>
            <a:r>
              <a:rPr lang="en-US" dirty="0" smtClean="0"/>
              <a:t> </a:t>
            </a:r>
            <a:r>
              <a:rPr lang="en-US" dirty="0" err="1" smtClean="0"/>
              <a:t>sayıda</a:t>
            </a:r>
            <a:r>
              <a:rPr lang="en-US" dirty="0" smtClean="0"/>
              <a:t> </a:t>
            </a:r>
            <a:r>
              <a:rPr lang="en-US" dirty="0" err="1" smtClean="0"/>
              <a:t>öznitelik</a:t>
            </a:r>
            <a:r>
              <a:rPr lang="en-US" dirty="0" smtClean="0"/>
              <a:t> </a:t>
            </a:r>
            <a:r>
              <a:rPr lang="en-US" dirty="0" err="1" smtClean="0"/>
              <a:t>çıkarılmıştır</a:t>
            </a:r>
            <a:r>
              <a:rPr lang="en-US" dirty="0" smtClean="0"/>
              <a:t>. </a:t>
            </a:r>
            <a:r>
              <a:rPr lang="en-US" dirty="0" err="1" smtClean="0"/>
              <a:t>Sınıflandırma</a:t>
            </a:r>
            <a:r>
              <a:rPr lang="en-US" dirty="0" smtClean="0"/>
              <a:t> </a:t>
            </a:r>
            <a:r>
              <a:rPr lang="en-US" dirty="0" err="1" smtClean="0"/>
              <a:t>sürecini</a:t>
            </a:r>
            <a:r>
              <a:rPr lang="en-US" dirty="0" smtClean="0"/>
              <a:t> </a:t>
            </a:r>
            <a:r>
              <a:rPr lang="en-US" dirty="0" err="1" smtClean="0"/>
              <a:t>basitleştirmek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, optimal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seçimi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özelliklerin</a:t>
            </a:r>
            <a:r>
              <a:rPr lang="en-US" dirty="0" smtClean="0"/>
              <a:t> </a:t>
            </a:r>
            <a:r>
              <a:rPr lang="en-US" dirty="0" err="1" smtClean="0"/>
              <a:t>sırasını</a:t>
            </a:r>
            <a:r>
              <a:rPr lang="en-US" dirty="0" smtClean="0"/>
              <a:t> </a:t>
            </a:r>
            <a:r>
              <a:rPr lang="en-US" dirty="0" err="1" smtClean="0"/>
              <a:t>azaltmak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SBO </a:t>
            </a:r>
            <a:r>
              <a:rPr lang="en-US" dirty="0" err="1" smtClean="0"/>
              <a:t>algoritmasına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 optimal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yöntem</a:t>
            </a:r>
            <a:r>
              <a:rPr lang="en-US" dirty="0" smtClean="0"/>
              <a:t> </a:t>
            </a:r>
            <a:r>
              <a:rPr lang="en-US" dirty="0" err="1" smtClean="0"/>
              <a:t>benimsenmiştir</a:t>
            </a:r>
            <a:r>
              <a:rPr lang="en-US" dirty="0" smtClean="0"/>
              <a:t>. </a:t>
            </a:r>
            <a:r>
              <a:rPr lang="en-US" dirty="0" err="1" smtClean="0"/>
              <a:t>Nihai</a:t>
            </a:r>
            <a:r>
              <a:rPr lang="en-US" dirty="0" smtClean="0"/>
              <a:t> </a:t>
            </a:r>
            <a:r>
              <a:rPr lang="en-US" dirty="0" err="1" smtClean="0"/>
              <a:t>sınıflandırmayı</a:t>
            </a:r>
            <a:r>
              <a:rPr lang="en-US" dirty="0" smtClean="0"/>
              <a:t> </a:t>
            </a:r>
            <a:r>
              <a:rPr lang="en-US" dirty="0" err="1" smtClean="0"/>
              <a:t>yapmak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, </a:t>
            </a:r>
            <a:r>
              <a:rPr lang="en-US" dirty="0" err="1" smtClean="0"/>
              <a:t>görüntülerden</a:t>
            </a:r>
            <a:r>
              <a:rPr lang="en-US" dirty="0" smtClean="0"/>
              <a:t> </a:t>
            </a:r>
            <a:r>
              <a:rPr lang="en-US" dirty="0" err="1" smtClean="0"/>
              <a:t>çıkarılan</a:t>
            </a:r>
            <a:r>
              <a:rPr lang="en-US" dirty="0" smtClean="0"/>
              <a:t> </a:t>
            </a:r>
            <a:r>
              <a:rPr lang="en-US" dirty="0" err="1" smtClean="0"/>
              <a:t>öznite-likler</a:t>
            </a:r>
            <a:r>
              <a:rPr lang="en-US" dirty="0" smtClean="0"/>
              <a:t>, SBO </a:t>
            </a:r>
            <a:r>
              <a:rPr lang="en-US" dirty="0" err="1" smtClean="0"/>
              <a:t>algoritması</a:t>
            </a:r>
            <a:r>
              <a:rPr lang="en-US" dirty="0" smtClean="0"/>
              <a:t> </a:t>
            </a:r>
            <a:r>
              <a:rPr lang="en-US" dirty="0" err="1" smtClean="0"/>
              <a:t>kullanılarak</a:t>
            </a:r>
            <a:r>
              <a:rPr lang="en-US" dirty="0" smtClean="0"/>
              <a:t> optimize </a:t>
            </a:r>
            <a:r>
              <a:rPr lang="en-US" dirty="0" err="1" smtClean="0"/>
              <a:t>edilmiş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SVM </a:t>
            </a:r>
            <a:r>
              <a:rPr lang="en-US" dirty="0" err="1" smtClean="0"/>
              <a:t>sınıflandırıcısına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sınıflandırıldı</a:t>
            </a:r>
            <a:r>
              <a:rPr lang="en-US" dirty="0" smtClean="0"/>
              <a:t>. </a:t>
            </a:r>
            <a:r>
              <a:rPr lang="en-US" dirty="0" err="1" smtClean="0"/>
              <a:t>Tasarım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ACS </a:t>
            </a:r>
            <a:r>
              <a:rPr lang="en-US" dirty="0" err="1" smtClean="0"/>
              <a:t>veri</a:t>
            </a:r>
            <a:r>
              <a:rPr lang="en-US" dirty="0" smtClean="0"/>
              <a:t> </a:t>
            </a:r>
            <a:r>
              <a:rPr lang="en-US" dirty="0" err="1" smtClean="0"/>
              <a:t>tabanına</a:t>
            </a:r>
            <a:r>
              <a:rPr lang="en-US" dirty="0" smtClean="0"/>
              <a:t> </a:t>
            </a:r>
            <a:r>
              <a:rPr lang="en-US" dirty="0" err="1" smtClean="0"/>
              <a:t>uygulandı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sistem</a:t>
            </a:r>
            <a:r>
              <a:rPr lang="en-US" dirty="0" smtClean="0"/>
              <a:t> </a:t>
            </a:r>
            <a:r>
              <a:rPr lang="en-US" dirty="0" err="1" smtClean="0"/>
              <a:t>verimliliğini</a:t>
            </a:r>
            <a:r>
              <a:rPr lang="en-US" dirty="0" smtClean="0"/>
              <a:t> </a:t>
            </a:r>
            <a:r>
              <a:rPr lang="en-US" dirty="0" err="1" smtClean="0"/>
              <a:t>göstermek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en son </a:t>
            </a:r>
            <a:r>
              <a:rPr lang="en-US" dirty="0" err="1" smtClean="0"/>
              <a:t>teknolojiye</a:t>
            </a:r>
            <a:r>
              <a:rPr lang="en-US" dirty="0" smtClean="0"/>
              <a:t> </a:t>
            </a:r>
            <a:r>
              <a:rPr lang="en-US" dirty="0" err="1" smtClean="0"/>
              <a:t>sahip</a:t>
            </a:r>
            <a:r>
              <a:rPr lang="en-US" dirty="0" smtClean="0"/>
              <a:t> on </a:t>
            </a:r>
            <a:r>
              <a:rPr lang="en-US" dirty="0" err="1" smtClean="0"/>
              <a:t>yöntemle</a:t>
            </a:r>
            <a:r>
              <a:rPr lang="en-US" dirty="0" smtClean="0"/>
              <a:t> </a:t>
            </a:r>
            <a:r>
              <a:rPr lang="en-US" dirty="0" err="1" smtClean="0"/>
              <a:t>karşılaştırıldı</a:t>
            </a:r>
            <a:r>
              <a:rPr lang="en-US" dirty="0" smtClean="0"/>
              <a:t>. </a:t>
            </a:r>
            <a:r>
              <a:rPr lang="en-US" dirty="0" err="1" smtClean="0"/>
              <a:t>Nihai</a:t>
            </a:r>
            <a:r>
              <a:rPr lang="en-US" dirty="0" smtClean="0"/>
              <a:t> </a:t>
            </a:r>
            <a:r>
              <a:rPr lang="en-US" dirty="0" err="1" smtClean="0"/>
              <a:t>sonuçlar</a:t>
            </a:r>
            <a:r>
              <a:rPr lang="en-US" dirty="0" smtClean="0"/>
              <a:t>, </a:t>
            </a:r>
            <a:r>
              <a:rPr lang="en-US" dirty="0" err="1" smtClean="0"/>
              <a:t>doğruluk</a:t>
            </a:r>
            <a:r>
              <a:rPr lang="en-US" dirty="0" smtClean="0"/>
              <a:t>, </a:t>
            </a:r>
            <a:r>
              <a:rPr lang="en-US" dirty="0" err="1" smtClean="0"/>
              <a:t>özgüllük</a:t>
            </a:r>
            <a:r>
              <a:rPr lang="en-US" dirty="0" smtClean="0"/>
              <a:t>, NPV, </a:t>
            </a:r>
            <a:r>
              <a:rPr lang="en-US" dirty="0" err="1" smtClean="0"/>
              <a:t>duyarlılık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PPV'yi</a:t>
            </a:r>
            <a:r>
              <a:rPr lang="en-US" dirty="0" smtClean="0"/>
              <a:t> </a:t>
            </a:r>
            <a:r>
              <a:rPr lang="en-US" dirty="0" err="1" smtClean="0"/>
              <a:t>analiz</a:t>
            </a:r>
            <a:r>
              <a:rPr lang="en-US" dirty="0" smtClean="0"/>
              <a:t> </a:t>
            </a:r>
            <a:r>
              <a:rPr lang="en-US" dirty="0" err="1" smtClean="0"/>
              <a:t>ederek</a:t>
            </a:r>
            <a:r>
              <a:rPr lang="en-US" dirty="0" smtClean="0"/>
              <a:t> </a:t>
            </a:r>
            <a:r>
              <a:rPr lang="en-US" dirty="0" err="1" smtClean="0"/>
              <a:t>sunulan</a:t>
            </a:r>
            <a:r>
              <a:rPr lang="en-US" dirty="0" smtClean="0"/>
              <a:t> </a:t>
            </a:r>
            <a:r>
              <a:rPr lang="en-US" dirty="0" err="1" smtClean="0"/>
              <a:t>tekniğin</a:t>
            </a:r>
            <a:r>
              <a:rPr lang="en-US" dirty="0" smtClean="0"/>
              <a:t> </a:t>
            </a:r>
            <a:r>
              <a:rPr lang="en-US" dirty="0" err="1" smtClean="0"/>
              <a:t>karşılaştırılan</a:t>
            </a:r>
            <a:r>
              <a:rPr lang="en-US" dirty="0" smtClean="0"/>
              <a:t> </a:t>
            </a:r>
            <a:r>
              <a:rPr lang="en-US" dirty="0" err="1" smtClean="0"/>
              <a:t>yöntemlerden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iyi</a:t>
            </a:r>
            <a:r>
              <a:rPr lang="en-US" dirty="0" smtClean="0"/>
              <a:t> </a:t>
            </a:r>
            <a:r>
              <a:rPr lang="en-US" dirty="0" err="1" smtClean="0"/>
              <a:t>performansa</a:t>
            </a:r>
            <a:r>
              <a:rPr lang="en-US" dirty="0" smtClean="0"/>
              <a:t> </a:t>
            </a:r>
            <a:r>
              <a:rPr lang="en-US" dirty="0" err="1" smtClean="0"/>
              <a:t>sahip</a:t>
            </a:r>
            <a:r>
              <a:rPr lang="en-US" dirty="0" smtClean="0"/>
              <a:t> </a:t>
            </a:r>
            <a:r>
              <a:rPr lang="en-US" dirty="0" err="1" smtClean="0"/>
              <a:t>olduğunu</a:t>
            </a:r>
            <a:r>
              <a:rPr lang="en-US" dirty="0" smtClean="0"/>
              <a:t> </a:t>
            </a:r>
            <a:r>
              <a:rPr lang="en-US" dirty="0" err="1" smtClean="0"/>
              <a:t>gösterdi</a:t>
            </a:r>
            <a:r>
              <a:rPr lang="en-US" dirty="0" smtClean="0"/>
              <a:t>. </a:t>
            </a:r>
            <a:r>
              <a:rPr lang="en-US" dirty="0" err="1" smtClean="0"/>
              <a:t>Gelecek-teki</a:t>
            </a:r>
            <a:r>
              <a:rPr lang="en-US" dirty="0" smtClean="0"/>
              <a:t> </a:t>
            </a:r>
            <a:r>
              <a:rPr lang="en-US" dirty="0" err="1" smtClean="0"/>
              <a:t>çalışmalar</a:t>
            </a:r>
            <a:r>
              <a:rPr lang="en-US" dirty="0" smtClean="0"/>
              <a:t>, meme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tespitinde</a:t>
            </a:r>
            <a:r>
              <a:rPr lang="en-US" dirty="0" smtClean="0"/>
              <a:t> </a:t>
            </a:r>
            <a:r>
              <a:rPr lang="en-US" dirty="0" err="1" smtClean="0"/>
              <a:t>iyi</a:t>
            </a:r>
            <a:r>
              <a:rPr lang="en-US" dirty="0" smtClean="0"/>
              <a:t> </a:t>
            </a:r>
            <a:r>
              <a:rPr lang="en-US" dirty="0" err="1" smtClean="0"/>
              <a:t>sonuçlar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etmek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önerilen</a:t>
            </a:r>
            <a:r>
              <a:rPr lang="en-US" dirty="0" smtClean="0"/>
              <a:t> </a:t>
            </a:r>
            <a:r>
              <a:rPr lang="en-US" dirty="0" err="1" smtClean="0"/>
              <a:t>yöntemin</a:t>
            </a:r>
            <a:r>
              <a:rPr lang="en-US" dirty="0" smtClean="0"/>
              <a:t> </a:t>
            </a:r>
            <a:r>
              <a:rPr lang="en-US" dirty="0" err="1" smtClean="0"/>
              <a:t>geliştirilmiş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modelini</a:t>
            </a:r>
            <a:r>
              <a:rPr lang="en-US" dirty="0" smtClean="0"/>
              <a:t> </a:t>
            </a:r>
            <a:r>
              <a:rPr lang="en-US" dirty="0" err="1" smtClean="0"/>
              <a:t>kullanmakla</a:t>
            </a:r>
            <a:r>
              <a:rPr lang="en-US" dirty="0" smtClean="0"/>
              <a:t> </a:t>
            </a:r>
            <a:r>
              <a:rPr lang="en-US" dirty="0" err="1" smtClean="0"/>
              <a:t>ilgili</a:t>
            </a:r>
            <a:r>
              <a:rPr lang="en-US" dirty="0" smtClean="0"/>
              <a:t> </a:t>
            </a:r>
            <a:r>
              <a:rPr lang="en-US" dirty="0" err="1" smtClean="0"/>
              <a:t>olacaktır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457200"/>
            <a:ext cx="8153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Zhiying</a:t>
            </a:r>
            <a:r>
              <a:rPr lang="en-US" dirty="0" smtClean="0"/>
              <a:t> </a:t>
            </a:r>
            <a:r>
              <a:rPr lang="en-US" dirty="0" err="1" smtClean="0"/>
              <a:t>Xu</a:t>
            </a:r>
            <a:r>
              <a:rPr lang="en-US" dirty="0" smtClean="0"/>
              <a:t>, Fatima Rashid </a:t>
            </a:r>
            <a:r>
              <a:rPr lang="en-US" dirty="0" err="1" smtClean="0"/>
              <a:t>Sheykhahmad</a:t>
            </a:r>
            <a:r>
              <a:rPr lang="en-US" dirty="0" smtClean="0"/>
              <a:t>,  </a:t>
            </a:r>
            <a:r>
              <a:rPr lang="en-US" dirty="0" err="1" smtClean="0"/>
              <a:t>Noradin</a:t>
            </a:r>
            <a:r>
              <a:rPr lang="en-US" dirty="0" smtClean="0"/>
              <a:t> </a:t>
            </a:r>
            <a:r>
              <a:rPr lang="en-US" dirty="0" err="1" smtClean="0"/>
              <a:t>Ghadimi</a:t>
            </a:r>
            <a:r>
              <a:rPr lang="en-US" dirty="0" smtClean="0"/>
              <a:t>, </a:t>
            </a:r>
            <a:r>
              <a:rPr lang="en-US" dirty="0" err="1" smtClean="0"/>
              <a:t>Navid</a:t>
            </a:r>
            <a:r>
              <a:rPr lang="en-US" dirty="0" smtClean="0"/>
              <a:t> </a:t>
            </a:r>
            <a:r>
              <a:rPr lang="en-US" dirty="0" err="1" smtClean="0"/>
              <a:t>Razmjooy</a:t>
            </a:r>
            <a:r>
              <a:rPr lang="en-US" dirty="0" smtClean="0"/>
              <a:t>. ” Computer-aided diagnosis of skin cancer based on soft computing techniques” p. 860-871.</a:t>
            </a:r>
          </a:p>
          <a:p>
            <a:r>
              <a:rPr lang="tr-TR" dirty="0" smtClean="0"/>
              <a:t>[Online]. Erişim Adresi: </a:t>
            </a:r>
            <a:r>
              <a:rPr lang="en-US" dirty="0" smtClean="0">
                <a:hlinkClick r:id="rId2"/>
              </a:rPr>
              <a:t>https://www.researchgate.net/publication/344292932_Computer-aided_diagnosis_of_skin_cancer_based_on_soft_computing_techniques</a:t>
            </a:r>
            <a:endParaRPr lang="en-US" dirty="0" smtClean="0"/>
          </a:p>
          <a:p>
            <a:r>
              <a:rPr lang="tr-TR" dirty="0" smtClean="0"/>
              <a:t>[Erişim tarihi: </a:t>
            </a:r>
            <a:r>
              <a:rPr lang="en-US" dirty="0" smtClean="0"/>
              <a:t>17 </a:t>
            </a:r>
            <a:r>
              <a:rPr lang="en-US" dirty="0" err="1" smtClean="0"/>
              <a:t>Aralık</a:t>
            </a:r>
            <a:r>
              <a:rPr lang="tr-TR" dirty="0" smtClean="0"/>
              <a:t> 20</a:t>
            </a:r>
            <a:r>
              <a:rPr lang="en-US" dirty="0" smtClean="0"/>
              <a:t>22</a:t>
            </a:r>
            <a:r>
              <a:rPr lang="tr-TR" dirty="0" smtClean="0"/>
              <a:t>].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990600" y="0"/>
            <a:ext cx="815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tr-TR" sz="2400" b="1" dirty="0" smtClean="0"/>
              <a:t>KAYNAKLAR</a:t>
            </a:r>
            <a:endParaRPr lang="en-US" sz="24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66800" y="152400"/>
            <a:ext cx="8077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Son </a:t>
            </a:r>
            <a:r>
              <a:rPr lang="en-US" dirty="0" err="1" smtClean="0"/>
              <a:t>yirmi</a:t>
            </a:r>
            <a:r>
              <a:rPr lang="en-US" dirty="0" smtClean="0"/>
              <a:t> </a:t>
            </a:r>
            <a:r>
              <a:rPr lang="en-US" dirty="0" err="1" smtClean="0"/>
              <a:t>yılda</a:t>
            </a:r>
            <a:r>
              <a:rPr lang="en-US" dirty="0" smtClean="0"/>
              <a:t> </a:t>
            </a:r>
            <a:r>
              <a:rPr lang="en-US" dirty="0" err="1" smtClean="0"/>
              <a:t>dermoskopi</a:t>
            </a:r>
            <a:r>
              <a:rPr lang="en-US" dirty="0" smtClean="0"/>
              <a:t> </a:t>
            </a:r>
            <a:r>
              <a:rPr lang="en-US" dirty="0" err="1" smtClean="0"/>
              <a:t>görüntüleri</a:t>
            </a:r>
            <a:r>
              <a:rPr lang="en-US" dirty="0" smtClean="0"/>
              <a:t> </a:t>
            </a:r>
            <a:r>
              <a:rPr lang="en-US" dirty="0" err="1" smtClean="0"/>
              <a:t>ile</a:t>
            </a:r>
            <a:r>
              <a:rPr lang="en-US" dirty="0" smtClean="0"/>
              <a:t> %70 </a:t>
            </a:r>
            <a:r>
              <a:rPr lang="en-US" dirty="0" err="1" smtClean="0"/>
              <a:t>ile</a:t>
            </a:r>
            <a:r>
              <a:rPr lang="en-US" dirty="0" smtClean="0"/>
              <a:t> %95 </a:t>
            </a:r>
            <a:r>
              <a:rPr lang="en-US" dirty="0" err="1" smtClean="0"/>
              <a:t>arasında</a:t>
            </a:r>
            <a:r>
              <a:rPr lang="en-US" dirty="0" smtClean="0"/>
              <a:t> </a:t>
            </a:r>
            <a:r>
              <a:rPr lang="en-US" dirty="0" err="1" smtClean="0"/>
              <a:t>tanısal</a:t>
            </a:r>
            <a:r>
              <a:rPr lang="en-US" dirty="0" smtClean="0"/>
              <a:t> </a:t>
            </a:r>
            <a:r>
              <a:rPr lang="en-US" dirty="0" err="1" smtClean="0"/>
              <a:t>doğrulukla</a:t>
            </a:r>
            <a:r>
              <a:rPr lang="en-US" dirty="0" smtClean="0"/>
              <a:t> </a:t>
            </a:r>
            <a:r>
              <a:rPr lang="en-US" dirty="0" err="1" smtClean="0"/>
              <a:t>melanomun</a:t>
            </a:r>
            <a:r>
              <a:rPr lang="en-US" dirty="0" smtClean="0"/>
              <a:t> </a:t>
            </a:r>
            <a:r>
              <a:rPr lang="en-US" dirty="0" err="1" smtClean="0"/>
              <a:t>hızlı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doğru</a:t>
            </a:r>
            <a:r>
              <a:rPr lang="en-US" dirty="0" smtClean="0"/>
              <a:t> </a:t>
            </a:r>
            <a:r>
              <a:rPr lang="en-US" dirty="0" err="1" smtClean="0"/>
              <a:t>tanısı</a:t>
            </a:r>
            <a:r>
              <a:rPr lang="en-US" dirty="0" smtClean="0"/>
              <a:t> </a:t>
            </a:r>
            <a:r>
              <a:rPr lang="en-US" dirty="0" err="1" smtClean="0"/>
              <a:t>konusunda</a:t>
            </a:r>
            <a:r>
              <a:rPr lang="en-US" dirty="0" smtClean="0"/>
              <a:t> </a:t>
            </a:r>
            <a:r>
              <a:rPr lang="en-US" dirty="0" err="1" smtClean="0"/>
              <a:t>birçok</a:t>
            </a:r>
            <a:r>
              <a:rPr lang="en-US" dirty="0" smtClean="0"/>
              <a:t> </a:t>
            </a:r>
            <a:r>
              <a:rPr lang="en-US" dirty="0" err="1" smtClean="0"/>
              <a:t>çalışma</a:t>
            </a:r>
            <a:r>
              <a:rPr lang="en-US" dirty="0" smtClean="0"/>
              <a:t> </a:t>
            </a:r>
            <a:r>
              <a:rPr lang="en-US" dirty="0" err="1" smtClean="0"/>
              <a:t>yapılmıştır</a:t>
            </a:r>
            <a:r>
              <a:rPr lang="en-US" dirty="0" smtClean="0"/>
              <a:t>.</a:t>
            </a:r>
          </a:p>
        </p:txBody>
      </p:sp>
      <p:pic>
        <p:nvPicPr>
          <p:cNvPr id="6" name="Picture 5" descr="2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914400"/>
            <a:ext cx="7125695" cy="364858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0"/>
            <a:ext cx="4734586" cy="347711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66800" y="3581400"/>
            <a:ext cx="78486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Son </a:t>
            </a:r>
            <a:r>
              <a:rPr lang="en-US" dirty="0" err="1" smtClean="0"/>
              <a:t>zamanlarda</a:t>
            </a:r>
            <a:r>
              <a:rPr lang="en-US" dirty="0" smtClean="0"/>
              <a:t>, </a:t>
            </a:r>
            <a:r>
              <a:rPr lang="en-US" dirty="0" err="1" smtClean="0"/>
              <a:t>tıbbi</a:t>
            </a:r>
            <a:r>
              <a:rPr lang="en-US" dirty="0" smtClean="0"/>
              <a:t> </a:t>
            </a:r>
            <a:r>
              <a:rPr lang="en-US" dirty="0" err="1" smtClean="0"/>
              <a:t>uygulamalarda</a:t>
            </a:r>
            <a:r>
              <a:rPr lang="en-US" dirty="0" smtClean="0"/>
              <a:t> </a:t>
            </a:r>
            <a:r>
              <a:rPr lang="en-US" dirty="0" err="1" smtClean="0"/>
              <a:t>tahribatsız</a:t>
            </a:r>
            <a:r>
              <a:rPr lang="en-US" dirty="0" smtClean="0"/>
              <a:t> </a:t>
            </a:r>
            <a:r>
              <a:rPr lang="en-US" dirty="0" err="1" smtClean="0"/>
              <a:t>araçlar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yapay</a:t>
            </a:r>
            <a:r>
              <a:rPr lang="en-US" dirty="0" smtClean="0"/>
              <a:t> </a:t>
            </a:r>
            <a:r>
              <a:rPr lang="en-US" dirty="0" err="1" smtClean="0"/>
              <a:t>görme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yapay</a:t>
            </a:r>
            <a:r>
              <a:rPr lang="en-US" dirty="0" smtClean="0"/>
              <a:t> </a:t>
            </a:r>
            <a:r>
              <a:rPr lang="en-US" dirty="0" err="1" smtClean="0"/>
              <a:t>zekanın</a:t>
            </a:r>
            <a:r>
              <a:rPr lang="en-US" dirty="0" smtClean="0"/>
              <a:t> </a:t>
            </a:r>
            <a:r>
              <a:rPr lang="en-US" dirty="0" err="1" smtClean="0"/>
              <a:t>kullanımı</a:t>
            </a:r>
            <a:r>
              <a:rPr lang="en-US" dirty="0" smtClean="0"/>
              <a:t> </a:t>
            </a:r>
            <a:r>
              <a:rPr lang="en-US" dirty="0" err="1" smtClean="0"/>
              <a:t>artmaktadır</a:t>
            </a:r>
            <a:r>
              <a:rPr lang="en-US" dirty="0" smtClean="0"/>
              <a:t>. </a:t>
            </a:r>
            <a:r>
              <a:rPr lang="en-US" dirty="0" err="1" smtClean="0"/>
              <a:t>Ayrıca</a:t>
            </a:r>
            <a:r>
              <a:rPr lang="en-US" dirty="0" smtClean="0"/>
              <a:t> </a:t>
            </a:r>
            <a:r>
              <a:rPr lang="en-US" dirty="0" err="1" smtClean="0"/>
              <a:t>tıbbi</a:t>
            </a:r>
            <a:r>
              <a:rPr lang="en-US" dirty="0" smtClean="0"/>
              <a:t> </a:t>
            </a:r>
            <a:r>
              <a:rPr lang="en-US" dirty="0" err="1" smtClean="0"/>
              <a:t>uygulamalarda</a:t>
            </a:r>
            <a:r>
              <a:rPr lang="en-US" dirty="0" smtClean="0"/>
              <a:t> </a:t>
            </a:r>
            <a:r>
              <a:rPr lang="en-US" dirty="0" err="1" smtClean="0"/>
              <a:t>görüntü</a:t>
            </a:r>
            <a:r>
              <a:rPr lang="en-US" dirty="0" smtClean="0"/>
              <a:t> </a:t>
            </a:r>
            <a:r>
              <a:rPr lang="en-US" dirty="0" err="1" smtClean="0"/>
              <a:t>işlemenin</a:t>
            </a:r>
            <a:r>
              <a:rPr lang="en-US" dirty="0" smtClean="0"/>
              <a:t> </a:t>
            </a:r>
            <a:r>
              <a:rPr lang="en-US" dirty="0" err="1" smtClean="0"/>
              <a:t>önemi</a:t>
            </a:r>
            <a:r>
              <a:rPr lang="en-US" dirty="0" smtClean="0"/>
              <a:t>, </a:t>
            </a:r>
            <a:r>
              <a:rPr lang="en-US" dirty="0" err="1" smtClean="0"/>
              <a:t>doktorların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radyologların</a:t>
            </a:r>
            <a:r>
              <a:rPr lang="en-US" dirty="0" smtClean="0"/>
              <a:t> </a:t>
            </a:r>
            <a:r>
              <a:rPr lang="en-US" dirty="0" err="1" smtClean="0"/>
              <a:t>karmaşıklığı</a:t>
            </a:r>
            <a:r>
              <a:rPr lang="en-US" dirty="0" smtClean="0"/>
              <a:t> </a:t>
            </a:r>
            <a:r>
              <a:rPr lang="en-US" dirty="0" err="1" smtClean="0"/>
              <a:t>azaltmasına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hastalık</a:t>
            </a:r>
            <a:r>
              <a:rPr lang="en-US" dirty="0" smtClean="0"/>
              <a:t> </a:t>
            </a:r>
            <a:r>
              <a:rPr lang="en-US" dirty="0" err="1" smtClean="0"/>
              <a:t>teşhisi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erken</a:t>
            </a:r>
            <a:r>
              <a:rPr lang="en-US" dirty="0" smtClean="0"/>
              <a:t> </a:t>
            </a:r>
            <a:r>
              <a:rPr lang="en-US" dirty="0" err="1" smtClean="0"/>
              <a:t>teşhis</a:t>
            </a:r>
            <a:r>
              <a:rPr lang="en-US" dirty="0" smtClean="0"/>
              <a:t> </a:t>
            </a:r>
            <a:r>
              <a:rPr lang="en-US" dirty="0" err="1" smtClean="0"/>
              <a:t>hızını</a:t>
            </a:r>
            <a:r>
              <a:rPr lang="en-US" dirty="0" smtClean="0"/>
              <a:t> </a:t>
            </a:r>
            <a:r>
              <a:rPr lang="en-US" dirty="0" err="1" smtClean="0"/>
              <a:t>artırmasına</a:t>
            </a:r>
            <a:r>
              <a:rPr lang="en-US" dirty="0" smtClean="0"/>
              <a:t> </a:t>
            </a:r>
            <a:r>
              <a:rPr lang="en-US" dirty="0" err="1" smtClean="0"/>
              <a:t>yardımcı</a:t>
            </a:r>
            <a:r>
              <a:rPr lang="en-US" dirty="0" smtClean="0"/>
              <a:t> </a:t>
            </a:r>
            <a:r>
              <a:rPr lang="en-US" dirty="0" err="1" smtClean="0"/>
              <a:t>olur</a:t>
            </a:r>
            <a:r>
              <a:rPr lang="en-US" dirty="0" smtClean="0"/>
              <a:t>. </a:t>
            </a:r>
            <a:r>
              <a:rPr lang="en-US" dirty="0" err="1" smtClean="0"/>
              <a:t>Tıbbi</a:t>
            </a:r>
            <a:r>
              <a:rPr lang="en-US" dirty="0" smtClean="0"/>
              <a:t> </a:t>
            </a:r>
            <a:r>
              <a:rPr lang="en-US" dirty="0" err="1" smtClean="0"/>
              <a:t>kanser</a:t>
            </a:r>
            <a:r>
              <a:rPr lang="en-US" dirty="0" smtClean="0"/>
              <a:t> </a:t>
            </a:r>
            <a:r>
              <a:rPr lang="en-US" dirty="0" err="1" smtClean="0"/>
              <a:t>teşhisi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faydalı</a:t>
            </a:r>
            <a:r>
              <a:rPr lang="en-US" dirty="0" smtClean="0"/>
              <a:t> </a:t>
            </a:r>
            <a:r>
              <a:rPr lang="en-US" dirty="0" err="1" smtClean="0"/>
              <a:t>araçlardan</a:t>
            </a:r>
            <a:r>
              <a:rPr lang="en-US" dirty="0" smtClean="0"/>
              <a:t> </a:t>
            </a:r>
            <a:r>
              <a:rPr lang="en-US" dirty="0" err="1" smtClean="0"/>
              <a:t>biri</a:t>
            </a:r>
            <a:r>
              <a:rPr lang="en-US" dirty="0" smtClean="0"/>
              <a:t> </a:t>
            </a:r>
            <a:r>
              <a:rPr lang="en-US" dirty="0" err="1" smtClean="0"/>
              <a:t>yapay</a:t>
            </a:r>
            <a:r>
              <a:rPr lang="en-US" dirty="0" smtClean="0"/>
              <a:t> </a:t>
            </a:r>
            <a:r>
              <a:rPr lang="en-US" dirty="0" err="1" smtClean="0"/>
              <a:t>sinir</a:t>
            </a:r>
            <a:r>
              <a:rPr lang="en-US" dirty="0" smtClean="0"/>
              <a:t> </a:t>
            </a:r>
            <a:r>
              <a:rPr lang="en-US" dirty="0" err="1" smtClean="0"/>
              <a:t>ağlarıdır</a:t>
            </a:r>
            <a:r>
              <a:rPr lang="en-US" dirty="0" smtClean="0"/>
              <a:t>.</a:t>
            </a:r>
          </a:p>
          <a:p>
            <a:r>
              <a:rPr lang="en-US" dirty="0" smtClean="0"/>
              <a:t>YSA </a:t>
            </a:r>
            <a:r>
              <a:rPr lang="en-US" dirty="0" err="1" smtClean="0"/>
              <a:t>ilgili</a:t>
            </a:r>
            <a:r>
              <a:rPr lang="en-US" dirty="0" smtClean="0"/>
              <a:t> </a:t>
            </a:r>
            <a:r>
              <a:rPr lang="en-US" dirty="0" err="1" smtClean="0"/>
              <a:t>çalışmalarda</a:t>
            </a:r>
            <a:endParaRPr lang="en-US" dirty="0" smtClean="0"/>
          </a:p>
          <a:p>
            <a:r>
              <a:rPr lang="en-US" dirty="0" err="1" smtClean="0"/>
              <a:t>Tschandl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ark.  7.895 </a:t>
            </a:r>
            <a:r>
              <a:rPr lang="en-US" dirty="0" err="1" smtClean="0"/>
              <a:t>dermoskopi</a:t>
            </a:r>
            <a:r>
              <a:rPr lang="en-US" dirty="0" smtClean="0"/>
              <a:t> </a:t>
            </a:r>
            <a:r>
              <a:rPr lang="en-US" dirty="0" err="1" smtClean="0"/>
              <a:t>görüntüsünü</a:t>
            </a:r>
            <a:r>
              <a:rPr lang="en-US" dirty="0" smtClean="0"/>
              <a:t> </a:t>
            </a:r>
            <a:r>
              <a:rPr lang="en-US" dirty="0" err="1" smtClean="0"/>
              <a:t>eğiterek</a:t>
            </a:r>
            <a:r>
              <a:rPr lang="en-US" dirty="0" smtClean="0"/>
              <a:t> CNN </a:t>
            </a:r>
            <a:r>
              <a:rPr lang="en-US" dirty="0" err="1" smtClean="0"/>
              <a:t>kullanan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sınıflandırma</a:t>
            </a:r>
            <a:r>
              <a:rPr lang="en-US" dirty="0" smtClean="0"/>
              <a:t> </a:t>
            </a:r>
            <a:r>
              <a:rPr lang="en-US" dirty="0" err="1" smtClean="0"/>
              <a:t>yöntemi</a:t>
            </a:r>
            <a:r>
              <a:rPr lang="en-US" dirty="0" smtClean="0"/>
              <a:t> </a:t>
            </a:r>
            <a:r>
              <a:rPr lang="en-US" dirty="0" err="1" smtClean="0"/>
              <a:t>sundu</a:t>
            </a:r>
            <a:r>
              <a:rPr lang="en-US" dirty="0" smtClean="0"/>
              <a:t>. </a:t>
            </a:r>
            <a:r>
              <a:rPr lang="en-US" dirty="0" err="1" smtClean="0"/>
              <a:t>Yöntem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2.072 test </a:t>
            </a:r>
            <a:r>
              <a:rPr lang="en-US" dirty="0" err="1" smtClean="0"/>
              <a:t>vakası</a:t>
            </a:r>
            <a:r>
              <a:rPr lang="en-US" dirty="0" smtClean="0"/>
              <a:t> </a:t>
            </a:r>
            <a:r>
              <a:rPr lang="en-US" dirty="0" err="1" smtClean="0"/>
              <a:t>setinde</a:t>
            </a:r>
            <a:r>
              <a:rPr lang="en-US" dirty="0" smtClean="0"/>
              <a:t> </a:t>
            </a:r>
            <a:r>
              <a:rPr lang="en-US" dirty="0" err="1" smtClean="0"/>
              <a:t>uygulandı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sonuçlar</a:t>
            </a:r>
            <a:r>
              <a:rPr lang="en-US" dirty="0" smtClean="0"/>
              <a:t> </a:t>
            </a:r>
            <a:r>
              <a:rPr lang="en-US" dirty="0" err="1" smtClean="0"/>
              <a:t>bazı</a:t>
            </a:r>
            <a:r>
              <a:rPr lang="en-US" dirty="0" smtClean="0"/>
              <a:t> </a:t>
            </a:r>
            <a:r>
              <a:rPr lang="en-US" dirty="0" err="1" smtClean="0"/>
              <a:t>uzmanlar</a:t>
            </a:r>
            <a:r>
              <a:rPr lang="en-US" dirty="0" smtClean="0"/>
              <a:t> </a:t>
            </a:r>
            <a:r>
              <a:rPr lang="en-US" dirty="0" err="1" smtClean="0"/>
              <a:t>tarafından</a:t>
            </a:r>
            <a:r>
              <a:rPr lang="en-US" dirty="0" smtClean="0"/>
              <a:t> </a:t>
            </a:r>
            <a:r>
              <a:rPr lang="en-US" dirty="0" err="1" smtClean="0"/>
              <a:t>doğrulandı</a:t>
            </a:r>
            <a:r>
              <a:rPr lang="en-US" dirty="0" smtClean="0"/>
              <a:t>.</a:t>
            </a:r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Tan </a:t>
            </a:r>
            <a:r>
              <a:rPr lang="en-US" dirty="0" err="1" smtClean="0"/>
              <a:t>ve</a:t>
            </a:r>
            <a:r>
              <a:rPr lang="en-US" dirty="0" smtClean="0"/>
              <a:t> ark. </a:t>
            </a:r>
            <a:r>
              <a:rPr lang="en-US" dirty="0" err="1" smtClean="0"/>
              <a:t>parçacık</a:t>
            </a:r>
            <a:r>
              <a:rPr lang="en-US" dirty="0" smtClean="0"/>
              <a:t> </a:t>
            </a:r>
            <a:r>
              <a:rPr lang="en-US" dirty="0" err="1" smtClean="0"/>
              <a:t>sürüsü</a:t>
            </a:r>
            <a:r>
              <a:rPr lang="en-US" dirty="0" smtClean="0"/>
              <a:t> </a:t>
            </a:r>
            <a:r>
              <a:rPr lang="en-US" dirty="0" err="1" smtClean="0"/>
              <a:t>optimizasyonu</a:t>
            </a:r>
            <a:r>
              <a:rPr lang="en-US" dirty="0" smtClean="0"/>
              <a:t> (PSO) </a:t>
            </a:r>
            <a:r>
              <a:rPr lang="en-US" dirty="0" err="1" smtClean="0"/>
              <a:t>algoritmasının</a:t>
            </a:r>
            <a:r>
              <a:rPr lang="en-US" dirty="0" smtClean="0"/>
              <a:t> </a:t>
            </a:r>
            <a:r>
              <a:rPr lang="en-US" dirty="0" err="1" smtClean="0"/>
              <a:t>geliştirilmiş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versiyonuna</a:t>
            </a:r>
            <a:r>
              <a:rPr lang="en-US" dirty="0" smtClean="0"/>
              <a:t> </a:t>
            </a:r>
            <a:r>
              <a:rPr lang="en-US" dirty="0" err="1" smtClean="0"/>
              <a:t>dayanan</a:t>
            </a:r>
            <a:r>
              <a:rPr lang="en-US" dirty="0" smtClean="0"/>
              <a:t>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tespiti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optimize </a:t>
            </a:r>
            <a:r>
              <a:rPr lang="en-US" dirty="0" err="1" smtClean="0"/>
              <a:t>edilmiş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yöntem</a:t>
            </a:r>
            <a:r>
              <a:rPr lang="en-US" dirty="0" smtClean="0"/>
              <a:t> </a:t>
            </a:r>
            <a:r>
              <a:rPr lang="en-US" dirty="0" err="1" smtClean="0"/>
              <a:t>önerdi</a:t>
            </a:r>
            <a:r>
              <a:rPr lang="en-US" dirty="0" smtClean="0"/>
              <a:t>. </a:t>
            </a:r>
            <a:r>
              <a:rPr lang="en-US" dirty="0" err="1" smtClean="0"/>
              <a:t>Dermoskopi</a:t>
            </a:r>
            <a:r>
              <a:rPr lang="en-US" dirty="0" smtClean="0"/>
              <a:t> </a:t>
            </a:r>
            <a:r>
              <a:rPr lang="en-US" dirty="0" err="1" smtClean="0"/>
              <a:t>görüntülerinin</a:t>
            </a:r>
            <a:r>
              <a:rPr lang="en-US" dirty="0" smtClean="0"/>
              <a:t> </a:t>
            </a:r>
            <a:r>
              <a:rPr lang="en-US" dirty="0" err="1" smtClean="0"/>
              <a:t>öznitelik</a:t>
            </a:r>
            <a:r>
              <a:rPr lang="en-US" dirty="0" smtClean="0"/>
              <a:t> </a:t>
            </a:r>
            <a:r>
              <a:rPr lang="en-US" dirty="0" err="1" smtClean="0"/>
              <a:t>çıkarımını</a:t>
            </a:r>
            <a:r>
              <a:rPr lang="en-US" dirty="0" smtClean="0"/>
              <a:t> optimize </a:t>
            </a:r>
            <a:r>
              <a:rPr lang="en-US" dirty="0" err="1" smtClean="0"/>
              <a:t>etmek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b="1" dirty="0" smtClean="0"/>
              <a:t>particle swarm optimization</a:t>
            </a:r>
            <a:r>
              <a:rPr lang="en-US" dirty="0" smtClean="0"/>
              <a:t> (PSO) </a:t>
            </a:r>
            <a:r>
              <a:rPr lang="en-US" dirty="0" err="1" smtClean="0"/>
              <a:t>kullanıldı</a:t>
            </a:r>
            <a:r>
              <a:rPr lang="en-US" dirty="0" smtClean="0"/>
              <a:t>. </a:t>
            </a:r>
            <a:r>
              <a:rPr lang="en-US" dirty="0" err="1" smtClean="0"/>
              <a:t>Yöntem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</a:t>
            </a:r>
            <a:r>
              <a:rPr lang="en-US" dirty="0" err="1" smtClean="0"/>
              <a:t>bazı</a:t>
            </a:r>
            <a:r>
              <a:rPr lang="en-US" dirty="0" smtClean="0"/>
              <a:t> </a:t>
            </a:r>
            <a:r>
              <a:rPr lang="en-US" dirty="0" err="1" smtClean="0"/>
              <a:t>iyi</a:t>
            </a:r>
            <a:r>
              <a:rPr lang="en-US" dirty="0" smtClean="0"/>
              <a:t> </a:t>
            </a:r>
            <a:r>
              <a:rPr lang="en-US" dirty="0" err="1" smtClean="0"/>
              <a:t>bilinen</a:t>
            </a:r>
            <a:r>
              <a:rPr lang="en-US" dirty="0" smtClean="0"/>
              <a:t> </a:t>
            </a:r>
            <a:r>
              <a:rPr lang="en-US" dirty="0" err="1" smtClean="0"/>
              <a:t>yöntemlere</a:t>
            </a:r>
            <a:r>
              <a:rPr lang="en-US" dirty="0" smtClean="0"/>
              <a:t> </a:t>
            </a:r>
            <a:r>
              <a:rPr lang="en-US" dirty="0" err="1" smtClean="0"/>
              <a:t>karşı</a:t>
            </a:r>
            <a:r>
              <a:rPr lang="en-US" dirty="0" smtClean="0"/>
              <a:t> </a:t>
            </a:r>
            <a:r>
              <a:rPr lang="en-US" dirty="0" err="1" smtClean="0"/>
              <a:t>performans</a:t>
            </a:r>
            <a:r>
              <a:rPr lang="en-US" dirty="0" smtClean="0"/>
              <a:t> </a:t>
            </a:r>
            <a:r>
              <a:rPr lang="en-US" dirty="0" err="1" smtClean="0"/>
              <a:t>açısından</a:t>
            </a:r>
            <a:r>
              <a:rPr lang="en-US" dirty="0" smtClean="0"/>
              <a:t> PSO </a:t>
            </a:r>
            <a:r>
              <a:rPr lang="en-US" dirty="0" err="1" smtClean="0"/>
              <a:t>üstünlüğünü</a:t>
            </a:r>
            <a:r>
              <a:rPr lang="en-US" dirty="0" smtClean="0"/>
              <a:t> </a:t>
            </a:r>
            <a:r>
              <a:rPr lang="en-US" dirty="0" err="1" smtClean="0"/>
              <a:t>göstermek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bazı</a:t>
            </a:r>
            <a:r>
              <a:rPr lang="en-US" dirty="0" smtClean="0"/>
              <a:t> </a:t>
            </a:r>
            <a:r>
              <a:rPr lang="en-US" dirty="0" err="1" smtClean="0"/>
              <a:t>farklı</a:t>
            </a:r>
            <a:r>
              <a:rPr lang="en-US" dirty="0" smtClean="0"/>
              <a:t> </a:t>
            </a:r>
            <a:r>
              <a:rPr lang="en-US" dirty="0" err="1" smtClean="0"/>
              <a:t>kıyaslamalara</a:t>
            </a:r>
            <a:r>
              <a:rPr lang="en-US" dirty="0" smtClean="0"/>
              <a:t> </a:t>
            </a:r>
            <a:r>
              <a:rPr lang="en-US" dirty="0" err="1" smtClean="0"/>
              <a:t>uygulandı</a:t>
            </a:r>
            <a:r>
              <a:rPr lang="en-US" dirty="0" smtClean="0"/>
              <a:t>.</a:t>
            </a:r>
          </a:p>
        </p:txBody>
      </p:sp>
      <p:pic>
        <p:nvPicPr>
          <p:cNvPr id="7" name="Picture 6" descr="pso9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09800" y="1981200"/>
            <a:ext cx="5715000" cy="4286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90600" y="0"/>
            <a:ext cx="81534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Satin bowerbird </a:t>
            </a:r>
            <a:r>
              <a:rPr lang="en-US" dirty="0" err="1" smtClean="0"/>
              <a:t>optimizasyonu</a:t>
            </a:r>
            <a:r>
              <a:rPr lang="en-US" dirty="0" smtClean="0"/>
              <a:t> (SBO) </a:t>
            </a:r>
            <a:r>
              <a:rPr lang="en-US" dirty="0" err="1" smtClean="0"/>
              <a:t>algoritması</a:t>
            </a:r>
            <a:r>
              <a:rPr lang="en-US" dirty="0" smtClean="0"/>
              <a:t>, ilk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Musavi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diğerleri</a:t>
            </a:r>
            <a:r>
              <a:rPr lang="en-US" dirty="0" smtClean="0"/>
              <a:t> </a:t>
            </a:r>
            <a:r>
              <a:rPr lang="en-US" dirty="0" err="1" smtClean="0"/>
              <a:t>tarafından</a:t>
            </a:r>
            <a:r>
              <a:rPr lang="en-US" dirty="0" smtClean="0"/>
              <a:t> </a:t>
            </a:r>
            <a:r>
              <a:rPr lang="en-US" dirty="0" err="1" smtClean="0"/>
              <a:t>önerilen</a:t>
            </a:r>
            <a:r>
              <a:rPr lang="en-US" dirty="0" smtClean="0"/>
              <a:t> </a:t>
            </a:r>
            <a:r>
              <a:rPr lang="en-US" dirty="0" err="1" smtClean="0"/>
              <a:t>yeni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meta-</a:t>
            </a:r>
            <a:r>
              <a:rPr lang="en-US" dirty="0" err="1" smtClean="0"/>
              <a:t>sezgisel</a:t>
            </a:r>
            <a:r>
              <a:rPr lang="en-US" dirty="0" smtClean="0"/>
              <a:t> </a:t>
            </a:r>
            <a:r>
              <a:rPr lang="en-US" dirty="0" err="1" smtClean="0"/>
              <a:t>algoritmadır</a:t>
            </a:r>
            <a:r>
              <a:rPr lang="en-US" dirty="0" smtClean="0"/>
              <a:t>. SBO </a:t>
            </a:r>
            <a:r>
              <a:rPr lang="en-US" dirty="0" err="1" smtClean="0"/>
              <a:t>algoritması</a:t>
            </a:r>
            <a:r>
              <a:rPr lang="en-US" dirty="0" smtClean="0"/>
              <a:t>, </a:t>
            </a:r>
            <a:r>
              <a:rPr lang="en-US" dirty="0" err="1" smtClean="0"/>
              <a:t>erkek</a:t>
            </a:r>
            <a:r>
              <a:rPr lang="en-US" dirty="0" smtClean="0"/>
              <a:t> </a:t>
            </a:r>
            <a:r>
              <a:rPr lang="en-US" dirty="0" err="1" smtClean="0"/>
              <a:t>çardak</a:t>
            </a:r>
            <a:r>
              <a:rPr lang="en-US" dirty="0" smtClean="0"/>
              <a:t> </a:t>
            </a:r>
            <a:r>
              <a:rPr lang="en-US" dirty="0" err="1" smtClean="0"/>
              <a:t>kuşunun</a:t>
            </a:r>
            <a:r>
              <a:rPr lang="en-US" dirty="0" smtClean="0"/>
              <a:t> </a:t>
            </a:r>
            <a:r>
              <a:rPr lang="en-US" dirty="0" err="1" smtClean="0"/>
              <a:t>dişileri</a:t>
            </a:r>
            <a:r>
              <a:rPr lang="en-US" dirty="0" smtClean="0"/>
              <a:t> </a:t>
            </a:r>
            <a:r>
              <a:rPr lang="en-US" dirty="0" err="1" smtClean="0"/>
              <a:t>çekmek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özel</a:t>
            </a:r>
            <a:r>
              <a:rPr lang="en-US" dirty="0" smtClean="0"/>
              <a:t> </a:t>
            </a:r>
            <a:r>
              <a:rPr lang="en-US" dirty="0" err="1" smtClean="0"/>
              <a:t>yuvalar</a:t>
            </a:r>
            <a:r>
              <a:rPr lang="en-US" dirty="0" smtClean="0"/>
              <a:t> </a:t>
            </a:r>
            <a:r>
              <a:rPr lang="en-US" dirty="0" err="1" smtClean="0"/>
              <a:t>yapma</a:t>
            </a:r>
            <a:r>
              <a:rPr lang="en-US" dirty="0" smtClean="0"/>
              <a:t> </a:t>
            </a:r>
            <a:r>
              <a:rPr lang="en-US" dirty="0" err="1" smtClean="0"/>
              <a:t>yönteminden</a:t>
            </a:r>
            <a:r>
              <a:rPr lang="en-US" dirty="0" smtClean="0"/>
              <a:t> </a:t>
            </a:r>
            <a:r>
              <a:rPr lang="en-US" dirty="0" err="1" smtClean="0"/>
              <a:t>esinlenmiştir</a:t>
            </a:r>
            <a:r>
              <a:rPr lang="en-US" dirty="0" smtClean="0"/>
              <a:t>. Bu </a:t>
            </a:r>
            <a:r>
              <a:rPr lang="en-US" dirty="0" err="1" smtClean="0"/>
              <a:t>çalışmada</a:t>
            </a:r>
            <a:r>
              <a:rPr lang="en-US" dirty="0" smtClean="0"/>
              <a:t>, </a:t>
            </a:r>
            <a:r>
              <a:rPr lang="en-US" dirty="0" err="1" smtClean="0"/>
              <a:t>dermoskopi</a:t>
            </a:r>
            <a:r>
              <a:rPr lang="en-US" dirty="0" smtClean="0"/>
              <a:t> </a:t>
            </a:r>
            <a:r>
              <a:rPr lang="en-US" dirty="0" err="1" smtClean="0"/>
              <a:t>görüntülerinde</a:t>
            </a:r>
            <a:r>
              <a:rPr lang="en-US" dirty="0" smtClean="0"/>
              <a:t>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teşhisi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optimize </a:t>
            </a:r>
            <a:r>
              <a:rPr lang="en-US" dirty="0" err="1" smtClean="0"/>
              <a:t>edilmiş</a:t>
            </a:r>
            <a:r>
              <a:rPr lang="en-US" dirty="0" smtClean="0"/>
              <a:t> </a:t>
            </a:r>
            <a:r>
              <a:rPr lang="en-US" dirty="0" err="1" smtClean="0"/>
              <a:t>kapsamlı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metodoloji</a:t>
            </a:r>
            <a:r>
              <a:rPr lang="en-US" dirty="0" smtClean="0"/>
              <a:t> </a:t>
            </a:r>
            <a:r>
              <a:rPr lang="en-US" dirty="0" err="1" smtClean="0"/>
              <a:t>sunulmaktadır</a:t>
            </a:r>
            <a:r>
              <a:rPr lang="en-US" dirty="0" smtClean="0"/>
              <a:t>. </a:t>
            </a:r>
            <a:r>
              <a:rPr lang="en-US" dirty="0" err="1" smtClean="0"/>
              <a:t>Yöntemin</a:t>
            </a:r>
            <a:r>
              <a:rPr lang="en-US" dirty="0" smtClean="0"/>
              <a:t> </a:t>
            </a:r>
            <a:r>
              <a:rPr lang="en-US" dirty="0" err="1" smtClean="0"/>
              <a:t>ana</a:t>
            </a:r>
            <a:r>
              <a:rPr lang="en-US" dirty="0" smtClean="0"/>
              <a:t> </a:t>
            </a:r>
            <a:r>
              <a:rPr lang="en-US" dirty="0" err="1" smtClean="0"/>
              <a:t>katkısı</a:t>
            </a:r>
            <a:r>
              <a:rPr lang="en-US" dirty="0" smtClean="0"/>
              <a:t>, </a:t>
            </a:r>
            <a:r>
              <a:rPr lang="en-US" dirty="0" err="1" smtClean="0"/>
              <a:t>klasik</a:t>
            </a:r>
            <a:r>
              <a:rPr lang="en-US" dirty="0" smtClean="0"/>
              <a:t> </a:t>
            </a:r>
            <a:r>
              <a:rPr lang="en-US" dirty="0" err="1" smtClean="0"/>
              <a:t>gradyan</a:t>
            </a:r>
            <a:r>
              <a:rPr lang="en-US" dirty="0" smtClean="0"/>
              <a:t> </a:t>
            </a:r>
            <a:r>
              <a:rPr lang="en-US" dirty="0" err="1" smtClean="0"/>
              <a:t>iniş</a:t>
            </a:r>
            <a:r>
              <a:rPr lang="en-US" dirty="0" smtClean="0"/>
              <a:t> </a:t>
            </a:r>
            <a:r>
              <a:rPr lang="en-US" dirty="0" err="1" smtClean="0"/>
              <a:t>yöntemine</a:t>
            </a:r>
            <a:r>
              <a:rPr lang="en-US" dirty="0" smtClean="0"/>
              <a:t> </a:t>
            </a:r>
            <a:r>
              <a:rPr lang="en-US" dirty="0" err="1" smtClean="0"/>
              <a:t>kıyasla</a:t>
            </a:r>
            <a:r>
              <a:rPr lang="en-US" dirty="0" smtClean="0"/>
              <a:t> </a:t>
            </a:r>
            <a:r>
              <a:rPr lang="en-US" dirty="0" err="1" smtClean="0"/>
              <a:t>ağın</a:t>
            </a:r>
            <a:r>
              <a:rPr lang="en-US" dirty="0" smtClean="0"/>
              <a:t> </a:t>
            </a:r>
            <a:r>
              <a:rPr lang="en-US" dirty="0" err="1" smtClean="0"/>
              <a:t>doğruluğunu</a:t>
            </a:r>
            <a:r>
              <a:rPr lang="en-US" dirty="0" smtClean="0"/>
              <a:t> </a:t>
            </a:r>
            <a:r>
              <a:rPr lang="en-US" dirty="0" err="1" smtClean="0"/>
              <a:t>artıran</a:t>
            </a:r>
            <a:r>
              <a:rPr lang="en-US" dirty="0" smtClean="0"/>
              <a:t> SBO </a:t>
            </a:r>
            <a:r>
              <a:rPr lang="en-US" dirty="0" err="1" smtClean="0"/>
              <a:t>tarafından</a:t>
            </a:r>
            <a:r>
              <a:rPr lang="en-US" dirty="0" smtClean="0"/>
              <a:t> optimize </a:t>
            </a:r>
            <a:r>
              <a:rPr lang="en-US" dirty="0" err="1" smtClean="0"/>
              <a:t>edilmiş</a:t>
            </a:r>
            <a:r>
              <a:rPr lang="en-US" dirty="0" smtClean="0"/>
              <a:t> </a:t>
            </a:r>
            <a:r>
              <a:rPr lang="en-US" dirty="0" err="1" smtClean="0"/>
              <a:t>CNN'yi</a:t>
            </a:r>
            <a:r>
              <a:rPr lang="en-US" dirty="0" smtClean="0"/>
              <a:t> </a:t>
            </a:r>
            <a:r>
              <a:rPr lang="en-US" dirty="0" err="1" smtClean="0"/>
              <a:t>kullanmasıdır</a:t>
            </a:r>
            <a:r>
              <a:rPr lang="en-US" dirty="0" smtClean="0"/>
              <a:t>. </a:t>
            </a:r>
            <a:r>
              <a:rPr lang="en-US" dirty="0" err="1" smtClean="0"/>
              <a:t>Sunulan</a:t>
            </a:r>
            <a:r>
              <a:rPr lang="en-US" dirty="0" smtClean="0"/>
              <a:t> </a:t>
            </a:r>
            <a:r>
              <a:rPr lang="en-US" dirty="0" err="1" smtClean="0"/>
              <a:t>sistemin</a:t>
            </a:r>
            <a:r>
              <a:rPr lang="en-US" dirty="0" smtClean="0"/>
              <a:t> </a:t>
            </a:r>
            <a:r>
              <a:rPr lang="en-US" dirty="0" err="1" smtClean="0"/>
              <a:t>akış</a:t>
            </a:r>
            <a:r>
              <a:rPr lang="en-US" dirty="0" smtClean="0"/>
              <a:t> </a:t>
            </a:r>
            <a:r>
              <a:rPr lang="en-US" dirty="0" err="1" smtClean="0"/>
              <a:t>şeması</a:t>
            </a:r>
            <a:r>
              <a:rPr lang="en-US" dirty="0" smtClean="0"/>
              <a:t> </a:t>
            </a:r>
            <a:r>
              <a:rPr lang="en-US" dirty="0" err="1" smtClean="0"/>
              <a:t>Şekil</a:t>
            </a:r>
            <a:r>
              <a:rPr lang="en-US" dirty="0" smtClean="0"/>
              <a:t> de </a:t>
            </a:r>
            <a:r>
              <a:rPr lang="en-US" dirty="0" err="1" smtClean="0"/>
              <a:t>gösterilmiştir</a:t>
            </a:r>
            <a:r>
              <a:rPr lang="en-US" dirty="0" smtClean="0"/>
              <a:t>.</a:t>
            </a:r>
          </a:p>
        </p:txBody>
      </p:sp>
      <p:pic>
        <p:nvPicPr>
          <p:cNvPr id="6" name="Picture 5" descr="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71600" y="2362200"/>
            <a:ext cx="6992273" cy="370771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1250" y="1066800"/>
            <a:ext cx="8592750" cy="214342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66800" y="3429000"/>
            <a:ext cx="8077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Havuzlama</a:t>
            </a:r>
            <a:r>
              <a:rPr lang="en-US" dirty="0" smtClean="0"/>
              <a:t> </a:t>
            </a:r>
            <a:r>
              <a:rPr lang="en-US" dirty="0" err="1" smtClean="0"/>
              <a:t>katmanını</a:t>
            </a:r>
            <a:r>
              <a:rPr lang="en-US" dirty="0" smtClean="0"/>
              <a:t> </a:t>
            </a:r>
            <a:r>
              <a:rPr lang="en-US" dirty="0" err="1" smtClean="0"/>
              <a:t>genellikle</a:t>
            </a:r>
            <a:r>
              <a:rPr lang="en-US" dirty="0" smtClean="0"/>
              <a:t> </a:t>
            </a:r>
            <a:r>
              <a:rPr lang="en-US" dirty="0" err="1" smtClean="0"/>
              <a:t>ağ</a:t>
            </a:r>
            <a:r>
              <a:rPr lang="en-US" dirty="0" smtClean="0"/>
              <a:t> </a:t>
            </a:r>
            <a:r>
              <a:rPr lang="en-US" dirty="0" err="1" smtClean="0"/>
              <a:t>özelliklerinin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parametrelerinin</a:t>
            </a:r>
            <a:r>
              <a:rPr lang="en-US" dirty="0" smtClean="0"/>
              <a:t> </a:t>
            </a:r>
            <a:r>
              <a:rPr lang="en-US" dirty="0" err="1" smtClean="0"/>
              <a:t>boyutunu</a:t>
            </a:r>
            <a:r>
              <a:rPr lang="en-US" dirty="0" smtClean="0"/>
              <a:t> </a:t>
            </a:r>
            <a:r>
              <a:rPr lang="en-US" dirty="0" err="1" smtClean="0"/>
              <a:t>azaltmak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kullanılabilen</a:t>
            </a:r>
            <a:r>
              <a:rPr lang="en-US" dirty="0" smtClean="0"/>
              <a:t> </a:t>
            </a:r>
            <a:r>
              <a:rPr lang="en-US" dirty="0" err="1" smtClean="0"/>
              <a:t>evrişim</a:t>
            </a:r>
            <a:r>
              <a:rPr lang="en-US" dirty="0" smtClean="0"/>
              <a:t> </a:t>
            </a:r>
            <a:r>
              <a:rPr lang="en-US" dirty="0" err="1" smtClean="0"/>
              <a:t>katmanı</a:t>
            </a:r>
            <a:r>
              <a:rPr lang="en-US" dirty="0" smtClean="0"/>
              <a:t> </a:t>
            </a:r>
            <a:r>
              <a:rPr lang="en-US" dirty="0" err="1" smtClean="0"/>
              <a:t>izler</a:t>
            </a:r>
            <a:r>
              <a:rPr lang="en-US" dirty="0" smtClean="0"/>
              <a:t>. </a:t>
            </a:r>
            <a:r>
              <a:rPr lang="en-US" dirty="0" err="1" smtClean="0"/>
              <a:t>Evrişim</a:t>
            </a:r>
            <a:r>
              <a:rPr lang="en-US" dirty="0" smtClean="0"/>
              <a:t> </a:t>
            </a:r>
            <a:r>
              <a:rPr lang="en-US" dirty="0" err="1" smtClean="0"/>
              <a:t>katmanı</a:t>
            </a:r>
            <a:r>
              <a:rPr lang="en-US" dirty="0" smtClean="0"/>
              <a:t> </a:t>
            </a:r>
            <a:r>
              <a:rPr lang="en-US" dirty="0" err="1" smtClean="0"/>
              <a:t>gibi</a:t>
            </a:r>
            <a:r>
              <a:rPr lang="en-US" dirty="0" smtClean="0"/>
              <a:t>, </a:t>
            </a:r>
            <a:r>
              <a:rPr lang="en-US" dirty="0" err="1" smtClean="0"/>
              <a:t>havuzlama</a:t>
            </a:r>
            <a:r>
              <a:rPr lang="en-US" dirty="0" smtClean="0"/>
              <a:t> </a:t>
            </a:r>
            <a:r>
              <a:rPr lang="en-US" dirty="0" err="1" smtClean="0"/>
              <a:t>katmanı</a:t>
            </a:r>
            <a:r>
              <a:rPr lang="en-US" dirty="0" smtClean="0"/>
              <a:t> </a:t>
            </a:r>
            <a:r>
              <a:rPr lang="en-US" dirty="0" err="1" smtClean="0"/>
              <a:t>da</a:t>
            </a:r>
            <a:r>
              <a:rPr lang="en-US" dirty="0" smtClean="0"/>
              <a:t> </a:t>
            </a:r>
            <a:r>
              <a:rPr lang="en-US" dirty="0" err="1" smtClean="0"/>
              <a:t>hesaplama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bitişik</a:t>
            </a:r>
            <a:r>
              <a:rPr lang="en-US" dirty="0" smtClean="0"/>
              <a:t> </a:t>
            </a:r>
            <a:r>
              <a:rPr lang="en-US" dirty="0" err="1" smtClean="0"/>
              <a:t>pikselleri</a:t>
            </a:r>
            <a:r>
              <a:rPr lang="en-US" dirty="0" smtClean="0"/>
              <a:t> </a:t>
            </a:r>
            <a:r>
              <a:rPr lang="en-US" dirty="0" err="1" smtClean="0"/>
              <a:t>kullanır</a:t>
            </a:r>
            <a:r>
              <a:rPr lang="en-US" dirty="0" smtClean="0"/>
              <a:t>. </a:t>
            </a:r>
            <a:r>
              <a:rPr lang="en-US" dirty="0" err="1" smtClean="0"/>
              <a:t>Havuzlama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farklı</a:t>
            </a:r>
            <a:r>
              <a:rPr lang="en-US" dirty="0" smtClean="0"/>
              <a:t> </a:t>
            </a:r>
            <a:r>
              <a:rPr lang="en-US" dirty="0" err="1" smtClean="0"/>
              <a:t>stratejiler</a:t>
            </a:r>
            <a:r>
              <a:rPr lang="en-US" dirty="0" smtClean="0"/>
              <a:t> </a:t>
            </a:r>
            <a:r>
              <a:rPr lang="en-US" dirty="0" err="1" smtClean="0"/>
              <a:t>vardır</a:t>
            </a:r>
            <a:r>
              <a:rPr lang="en-US" dirty="0" smtClean="0"/>
              <a:t>, </a:t>
            </a:r>
            <a:r>
              <a:rPr lang="en-US" dirty="0" err="1" smtClean="0"/>
              <a:t>ancak</a:t>
            </a:r>
            <a:r>
              <a:rPr lang="en-US" dirty="0" smtClean="0"/>
              <a:t> en </a:t>
            </a:r>
            <a:r>
              <a:rPr lang="en-US" dirty="0" err="1" smtClean="0"/>
              <a:t>yaygın</a:t>
            </a:r>
            <a:r>
              <a:rPr lang="en-US" dirty="0" smtClean="0"/>
              <a:t> </a:t>
            </a:r>
            <a:r>
              <a:rPr lang="en-US" dirty="0" err="1" smtClean="0"/>
              <a:t>yol</a:t>
            </a:r>
            <a:r>
              <a:rPr lang="en-US" dirty="0" smtClean="0"/>
              <a:t> </a:t>
            </a:r>
            <a:r>
              <a:rPr lang="en-US" dirty="0" err="1" smtClean="0"/>
              <a:t>maksimum</a:t>
            </a:r>
            <a:r>
              <a:rPr lang="en-US" dirty="0" smtClean="0"/>
              <a:t> </a:t>
            </a:r>
            <a:r>
              <a:rPr lang="en-US" dirty="0" err="1" smtClean="0"/>
              <a:t>havuzlama</a:t>
            </a:r>
            <a:r>
              <a:rPr lang="en-US" dirty="0" smtClean="0"/>
              <a:t> </a:t>
            </a:r>
            <a:r>
              <a:rPr lang="en-US" dirty="0" err="1" smtClean="0"/>
              <a:t>yöntemini</a:t>
            </a:r>
            <a:r>
              <a:rPr lang="en-US" dirty="0" smtClean="0"/>
              <a:t> </a:t>
            </a:r>
            <a:r>
              <a:rPr lang="en-US" dirty="0" err="1" smtClean="0"/>
              <a:t>kullanmaktır</a:t>
            </a:r>
            <a:r>
              <a:rPr lang="en-US" dirty="0" smtClean="0"/>
              <a:t>. </a:t>
            </a:r>
            <a:r>
              <a:rPr lang="en-US" dirty="0" err="1" smtClean="0"/>
              <a:t>Havuzlama</a:t>
            </a:r>
            <a:r>
              <a:rPr lang="en-US" dirty="0" smtClean="0"/>
              <a:t> </a:t>
            </a:r>
            <a:r>
              <a:rPr lang="en-US" dirty="0" err="1" smtClean="0"/>
              <a:t>yönteminde</a:t>
            </a:r>
            <a:r>
              <a:rPr lang="en-US" dirty="0" smtClean="0"/>
              <a:t> 2×2 </a:t>
            </a:r>
            <a:r>
              <a:rPr lang="en-US" dirty="0" err="1" smtClean="0"/>
              <a:t>boyutunda</a:t>
            </a:r>
            <a:r>
              <a:rPr lang="en-US" dirty="0" smtClean="0"/>
              <a:t> </a:t>
            </a:r>
            <a:r>
              <a:rPr lang="en-US" dirty="0" err="1" smtClean="0"/>
              <a:t>bloklar</a:t>
            </a:r>
            <a:r>
              <a:rPr lang="en-US" dirty="0" smtClean="0"/>
              <a:t> </a:t>
            </a:r>
            <a:r>
              <a:rPr lang="en-US" dirty="0" err="1" smtClean="0"/>
              <a:t>ele</a:t>
            </a:r>
            <a:r>
              <a:rPr lang="en-US" dirty="0" smtClean="0"/>
              <a:t> </a:t>
            </a:r>
            <a:r>
              <a:rPr lang="en-US" dirty="0" err="1" smtClean="0"/>
              <a:t>alınır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bu</a:t>
            </a:r>
            <a:r>
              <a:rPr lang="en-US" dirty="0" smtClean="0"/>
              <a:t> </a:t>
            </a:r>
            <a:r>
              <a:rPr lang="en-US" dirty="0" err="1" smtClean="0"/>
              <a:t>bloklar</a:t>
            </a:r>
            <a:r>
              <a:rPr lang="en-US" dirty="0" smtClean="0"/>
              <a:t> </a:t>
            </a:r>
            <a:r>
              <a:rPr lang="en-US" dirty="0" err="1" smtClean="0"/>
              <a:t>görüntü</a:t>
            </a:r>
            <a:r>
              <a:rPr lang="en-US" dirty="0" smtClean="0"/>
              <a:t> </a:t>
            </a:r>
            <a:r>
              <a:rPr lang="en-US" dirty="0" err="1" smtClean="0"/>
              <a:t>üzerinde</a:t>
            </a:r>
            <a:r>
              <a:rPr lang="en-US" dirty="0" smtClean="0"/>
              <a:t> 4 </a:t>
            </a:r>
            <a:r>
              <a:rPr lang="en-US" dirty="0" err="1" smtClean="0"/>
              <a:t>piksel</a:t>
            </a:r>
            <a:r>
              <a:rPr lang="en-US" dirty="0" smtClean="0"/>
              <a:t> </a:t>
            </a:r>
            <a:r>
              <a:rPr lang="en-US" dirty="0" err="1" smtClean="0"/>
              <a:t>boyunca</a:t>
            </a:r>
            <a:r>
              <a:rPr lang="en-US" dirty="0" smtClean="0"/>
              <a:t> </a:t>
            </a:r>
            <a:r>
              <a:rPr lang="en-US" dirty="0" err="1" smtClean="0"/>
              <a:t>hareket</a:t>
            </a:r>
            <a:r>
              <a:rPr lang="en-US" dirty="0" smtClean="0"/>
              <a:t> </a:t>
            </a:r>
            <a:r>
              <a:rPr lang="en-US" dirty="0" err="1" smtClean="0"/>
              <a:t>ettirilerek</a:t>
            </a:r>
            <a:r>
              <a:rPr lang="en-US" dirty="0" smtClean="0"/>
              <a:t> </a:t>
            </a:r>
            <a:r>
              <a:rPr lang="en-US" dirty="0" err="1" smtClean="0"/>
              <a:t>maksimum</a:t>
            </a:r>
            <a:r>
              <a:rPr lang="en-US" dirty="0" smtClean="0"/>
              <a:t> </a:t>
            </a:r>
            <a:r>
              <a:rPr lang="en-US" dirty="0" err="1" smtClean="0"/>
              <a:t>değerleri</a:t>
            </a:r>
            <a:r>
              <a:rPr lang="en-US" dirty="0" smtClean="0"/>
              <a:t> </a:t>
            </a:r>
            <a:r>
              <a:rPr lang="en-US" dirty="0" err="1" smtClean="0"/>
              <a:t>seçilir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öznitelik</a:t>
            </a:r>
            <a:r>
              <a:rPr lang="en-US" dirty="0" smtClean="0"/>
              <a:t> </a:t>
            </a:r>
            <a:r>
              <a:rPr lang="en-US" dirty="0" err="1" smtClean="0"/>
              <a:t>sayısı</a:t>
            </a:r>
            <a:r>
              <a:rPr lang="en-US" dirty="0" smtClean="0"/>
              <a:t> </a:t>
            </a:r>
            <a:r>
              <a:rPr lang="en-US" dirty="0" err="1" smtClean="0"/>
              <a:t>korunup</a:t>
            </a:r>
            <a:r>
              <a:rPr lang="en-US" dirty="0" smtClean="0"/>
              <a:t> </a:t>
            </a:r>
            <a:r>
              <a:rPr lang="en-US" dirty="0" err="1" smtClean="0"/>
              <a:t>boyutu</a:t>
            </a:r>
            <a:r>
              <a:rPr lang="en-US" dirty="0" smtClean="0"/>
              <a:t> </a:t>
            </a:r>
            <a:r>
              <a:rPr lang="en-US" dirty="0" err="1" smtClean="0"/>
              <a:t>korunan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sonraki</a:t>
            </a:r>
            <a:r>
              <a:rPr lang="en-US" dirty="0" smtClean="0"/>
              <a:t> </a:t>
            </a:r>
            <a:r>
              <a:rPr lang="en-US" dirty="0" err="1" smtClean="0"/>
              <a:t>katmana</a:t>
            </a:r>
            <a:r>
              <a:rPr lang="en-US" dirty="0" smtClean="0"/>
              <a:t> </a:t>
            </a:r>
            <a:r>
              <a:rPr lang="en-US" dirty="0" err="1" smtClean="0"/>
              <a:t>aktarılır</a:t>
            </a:r>
            <a:r>
              <a:rPr lang="en-US" dirty="0" smtClean="0"/>
              <a:t>. </a:t>
            </a:r>
            <a:r>
              <a:rPr lang="en-US" dirty="0" smtClean="0"/>
              <a:t>Bu </a:t>
            </a:r>
            <a:r>
              <a:rPr lang="en-US" dirty="0" err="1" smtClean="0"/>
              <a:t>nedenle</a:t>
            </a:r>
            <a:r>
              <a:rPr lang="en-US" dirty="0" smtClean="0"/>
              <a:t>, son </a:t>
            </a:r>
            <a:r>
              <a:rPr lang="en-US" dirty="0" err="1" smtClean="0"/>
              <a:t>adımda</a:t>
            </a:r>
            <a:r>
              <a:rPr lang="en-US" dirty="0" smtClean="0"/>
              <a:t>, </a:t>
            </a:r>
            <a:r>
              <a:rPr lang="en-US" dirty="0" err="1" smtClean="0"/>
              <a:t>aslında</a:t>
            </a:r>
            <a:r>
              <a:rPr lang="en-US" dirty="0" smtClean="0"/>
              <a:t> 2B </a:t>
            </a:r>
            <a:r>
              <a:rPr lang="en-US" dirty="0" err="1" smtClean="0"/>
              <a:t>özelliği</a:t>
            </a:r>
            <a:r>
              <a:rPr lang="en-US" dirty="0" smtClean="0"/>
              <a:t> </a:t>
            </a:r>
            <a:r>
              <a:rPr lang="en-US" dirty="0" err="1" smtClean="0"/>
              <a:t>tek</a:t>
            </a:r>
            <a:r>
              <a:rPr lang="en-US" dirty="0" smtClean="0"/>
              <a:t> </a:t>
            </a:r>
            <a:r>
              <a:rPr lang="en-US" dirty="0" err="1" smtClean="0"/>
              <a:t>boyutlu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vektöre</a:t>
            </a:r>
            <a:r>
              <a:rPr lang="en-US" dirty="0" smtClean="0"/>
              <a:t> </a:t>
            </a:r>
            <a:r>
              <a:rPr lang="en-US" dirty="0" err="1" smtClean="0"/>
              <a:t>dönüştüren</a:t>
            </a:r>
            <a:r>
              <a:rPr lang="en-US" dirty="0" smtClean="0"/>
              <a:t> </a:t>
            </a:r>
            <a:r>
              <a:rPr lang="en-US" dirty="0" err="1" smtClean="0"/>
              <a:t>tamamen</a:t>
            </a:r>
            <a:r>
              <a:rPr lang="en-US" dirty="0" smtClean="0"/>
              <a:t> </a:t>
            </a:r>
            <a:r>
              <a:rPr lang="en-US" dirty="0" err="1" smtClean="0"/>
              <a:t>bağlantılı</a:t>
            </a:r>
            <a:r>
              <a:rPr lang="en-US" dirty="0" smtClean="0"/>
              <a:t> </a:t>
            </a:r>
            <a:r>
              <a:rPr lang="en-US" dirty="0" err="1" smtClean="0"/>
              <a:t>katmanlar</a:t>
            </a:r>
            <a:r>
              <a:rPr lang="en-US" dirty="0" smtClean="0"/>
              <a:t> </a:t>
            </a:r>
            <a:r>
              <a:rPr lang="en-US" dirty="0" err="1" smtClean="0"/>
              <a:t>kullanıyoruz</a:t>
            </a:r>
            <a:r>
              <a:rPr lang="en-US" dirty="0" smtClean="0"/>
              <a:t>. Bu </a:t>
            </a:r>
            <a:r>
              <a:rPr lang="en-US" dirty="0" err="1" smtClean="0"/>
              <a:t>katman</a:t>
            </a:r>
            <a:r>
              <a:rPr lang="en-US" dirty="0" smtClean="0"/>
              <a:t>, CNN </a:t>
            </a:r>
            <a:r>
              <a:rPr lang="en-US" dirty="0" err="1" smtClean="0"/>
              <a:t>parametrelerinin</a:t>
            </a:r>
            <a:r>
              <a:rPr lang="en-US" dirty="0" smtClean="0"/>
              <a:t> %77'sini </a:t>
            </a:r>
            <a:r>
              <a:rPr lang="en-US" dirty="0" err="1" smtClean="0"/>
              <a:t>oluşturur</a:t>
            </a:r>
            <a:r>
              <a:rPr lang="en-US" dirty="0" smtClean="0"/>
              <a:t>. </a:t>
            </a:r>
            <a:r>
              <a:rPr lang="en-US" dirty="0" err="1" smtClean="0"/>
              <a:t>Şekil</a:t>
            </a:r>
            <a:r>
              <a:rPr lang="en-US" dirty="0" smtClean="0"/>
              <a:t> 2, </a:t>
            </a:r>
            <a:r>
              <a:rPr lang="en-US" dirty="0" err="1" smtClean="0"/>
              <a:t>kullanılan</a:t>
            </a:r>
            <a:endParaRPr lang="en-US" dirty="0" smtClean="0"/>
          </a:p>
          <a:p>
            <a:r>
              <a:rPr lang="en-US" dirty="0" err="1" smtClean="0"/>
              <a:t>CNN'nin</a:t>
            </a:r>
            <a:r>
              <a:rPr lang="en-US" dirty="0" smtClean="0"/>
              <a:t> </a:t>
            </a:r>
            <a:r>
              <a:rPr lang="en-US" dirty="0" err="1" smtClean="0"/>
              <a:t>düzenini</a:t>
            </a:r>
            <a:r>
              <a:rPr lang="en-US" dirty="0" smtClean="0"/>
              <a:t> </a:t>
            </a:r>
            <a:r>
              <a:rPr lang="en-US" dirty="0" err="1" smtClean="0"/>
              <a:t>göstermektedir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CNN, </a:t>
            </a:r>
            <a:r>
              <a:rPr lang="en-US" dirty="0" err="1" smtClean="0"/>
              <a:t>çoklu</a:t>
            </a:r>
            <a:r>
              <a:rPr lang="en-US" dirty="0" smtClean="0"/>
              <a:t> </a:t>
            </a:r>
            <a:r>
              <a:rPr lang="en-US" dirty="0" err="1" smtClean="0"/>
              <a:t>katmanların</a:t>
            </a:r>
            <a:r>
              <a:rPr lang="en-US" dirty="0" smtClean="0"/>
              <a:t> </a:t>
            </a:r>
            <a:r>
              <a:rPr lang="en-US" dirty="0" err="1" smtClean="0"/>
              <a:t>yeni</a:t>
            </a:r>
            <a:r>
              <a:rPr lang="en-US" dirty="0" smtClean="0"/>
              <a:t> </a:t>
            </a:r>
            <a:r>
              <a:rPr lang="en-US" dirty="0" err="1" smtClean="0"/>
              <a:t>yöntemlerle</a:t>
            </a:r>
            <a:r>
              <a:rPr lang="en-US" dirty="0" smtClean="0"/>
              <a:t> </a:t>
            </a:r>
            <a:r>
              <a:rPr lang="en-US" dirty="0" err="1" smtClean="0"/>
              <a:t>eğitildiği</a:t>
            </a:r>
            <a:r>
              <a:rPr lang="en-US" dirty="0" smtClean="0"/>
              <a:t>, </a:t>
            </a:r>
            <a:r>
              <a:rPr lang="en-US" dirty="0" err="1" smtClean="0"/>
              <a:t>derin</a:t>
            </a:r>
            <a:r>
              <a:rPr lang="en-US" dirty="0" smtClean="0"/>
              <a:t> </a:t>
            </a:r>
            <a:r>
              <a:rPr lang="en-US" dirty="0" err="1" smtClean="0"/>
              <a:t>öğrenmeye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, </a:t>
            </a:r>
            <a:r>
              <a:rPr lang="en-US" dirty="0" err="1" smtClean="0"/>
              <a:t>çoğunlukla</a:t>
            </a:r>
            <a:r>
              <a:rPr lang="en-US" dirty="0" smtClean="0"/>
              <a:t> </a:t>
            </a:r>
            <a:r>
              <a:rPr lang="en-US" dirty="0" err="1" smtClean="0"/>
              <a:t>kullanılan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yöntemdir</a:t>
            </a:r>
            <a:r>
              <a:rPr lang="en-US" dirty="0" smtClean="0"/>
              <a:t>. Bu </a:t>
            </a:r>
            <a:r>
              <a:rPr lang="en-US" dirty="0" err="1" smtClean="0"/>
              <a:t>ağlar</a:t>
            </a:r>
            <a:r>
              <a:rPr lang="en-US" dirty="0" smtClean="0"/>
              <a:t>, </a:t>
            </a:r>
            <a:r>
              <a:rPr lang="en-US" dirty="0" err="1" smtClean="0"/>
              <a:t>görüntü</a:t>
            </a:r>
            <a:r>
              <a:rPr lang="en-US" dirty="0" smtClean="0"/>
              <a:t> </a:t>
            </a:r>
            <a:r>
              <a:rPr lang="en-US" dirty="0" err="1" smtClean="0"/>
              <a:t>gibi</a:t>
            </a:r>
            <a:r>
              <a:rPr lang="en-US" dirty="0" smtClean="0"/>
              <a:t> </a:t>
            </a:r>
            <a:r>
              <a:rPr lang="en-US" dirty="0" err="1" smtClean="0"/>
              <a:t>iki</a:t>
            </a:r>
            <a:r>
              <a:rPr lang="en-US" dirty="0" smtClean="0"/>
              <a:t> </a:t>
            </a:r>
            <a:r>
              <a:rPr lang="en-US" dirty="0" err="1" smtClean="0"/>
              <a:t>boyutlu</a:t>
            </a:r>
            <a:r>
              <a:rPr lang="en-US" dirty="0" smtClean="0"/>
              <a:t> </a:t>
            </a:r>
            <a:r>
              <a:rPr lang="en-US" dirty="0" err="1" smtClean="0"/>
              <a:t>veriler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tasarlanmış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tür</a:t>
            </a:r>
            <a:r>
              <a:rPr lang="en-US" dirty="0" smtClean="0"/>
              <a:t> </a:t>
            </a:r>
            <a:r>
              <a:rPr lang="en-US" dirty="0" err="1" smtClean="0"/>
              <a:t>çok</a:t>
            </a:r>
            <a:r>
              <a:rPr lang="en-US" dirty="0" smtClean="0"/>
              <a:t> </a:t>
            </a:r>
            <a:r>
              <a:rPr lang="en-US" dirty="0" err="1" smtClean="0"/>
              <a:t>katmanlı</a:t>
            </a:r>
            <a:r>
              <a:rPr lang="en-US" dirty="0" smtClean="0"/>
              <a:t> </a:t>
            </a:r>
            <a:r>
              <a:rPr lang="en-US" dirty="0" err="1" smtClean="0"/>
              <a:t>sinir</a:t>
            </a:r>
            <a:r>
              <a:rPr lang="en-US" dirty="0" smtClean="0"/>
              <a:t> </a:t>
            </a:r>
            <a:r>
              <a:rPr lang="en-US" dirty="0" err="1" smtClean="0"/>
              <a:t>ağıdır</a:t>
            </a:r>
            <a:r>
              <a:rPr lang="en-US" dirty="0" smtClean="0"/>
              <a:t>. </a:t>
            </a:r>
            <a:r>
              <a:rPr lang="en-US" dirty="0" err="1" smtClean="0"/>
              <a:t>Görüntünün</a:t>
            </a:r>
            <a:r>
              <a:rPr lang="en-US" dirty="0" smtClean="0"/>
              <a:t> </a:t>
            </a:r>
            <a:r>
              <a:rPr lang="en-US" dirty="0" err="1" smtClean="0"/>
              <a:t>farklı</a:t>
            </a:r>
            <a:r>
              <a:rPr lang="en-US" dirty="0" smtClean="0"/>
              <a:t> </a:t>
            </a:r>
            <a:r>
              <a:rPr lang="en-US" dirty="0" err="1" smtClean="0"/>
              <a:t>bölümleri</a:t>
            </a:r>
            <a:r>
              <a:rPr lang="en-US" dirty="0" smtClean="0"/>
              <a:t>, </a:t>
            </a:r>
            <a:r>
              <a:rPr lang="en-US" dirty="0" err="1" smtClean="0"/>
              <a:t>hiyerarşik</a:t>
            </a:r>
            <a:r>
              <a:rPr lang="en-US" dirty="0" smtClean="0"/>
              <a:t> </a:t>
            </a:r>
            <a:r>
              <a:rPr lang="en-US" dirty="0" err="1" smtClean="0"/>
              <a:t>olan</a:t>
            </a:r>
            <a:r>
              <a:rPr lang="en-US" dirty="0" smtClean="0"/>
              <a:t> </a:t>
            </a:r>
            <a:r>
              <a:rPr lang="en-US" dirty="0" err="1" smtClean="0"/>
              <a:t>sinir</a:t>
            </a:r>
            <a:r>
              <a:rPr lang="en-US" dirty="0" smtClean="0"/>
              <a:t> </a:t>
            </a:r>
            <a:r>
              <a:rPr lang="en-US" dirty="0" err="1" smtClean="0"/>
              <a:t>ağı</a:t>
            </a:r>
            <a:r>
              <a:rPr lang="en-US" dirty="0" smtClean="0"/>
              <a:t> </a:t>
            </a:r>
            <a:r>
              <a:rPr lang="en-US" dirty="0" err="1" smtClean="0"/>
              <a:t>katmanlarına</a:t>
            </a:r>
            <a:r>
              <a:rPr lang="en-US" dirty="0" smtClean="0"/>
              <a:t> </a:t>
            </a:r>
            <a:r>
              <a:rPr lang="en-US" dirty="0" err="1" smtClean="0"/>
              <a:t>girdi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gerçeklenmiştir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her </a:t>
            </a:r>
            <a:r>
              <a:rPr lang="en-US" dirty="0" err="1" smtClean="0"/>
              <a:t>katman</a:t>
            </a:r>
            <a:r>
              <a:rPr lang="en-US" dirty="0" smtClean="0"/>
              <a:t> </a:t>
            </a:r>
            <a:r>
              <a:rPr lang="en-US" dirty="0" err="1" smtClean="0"/>
              <a:t>dijital</a:t>
            </a:r>
            <a:r>
              <a:rPr lang="en-US" dirty="0" smtClean="0"/>
              <a:t> </a:t>
            </a:r>
            <a:r>
              <a:rPr lang="en-US" dirty="0" err="1" smtClean="0"/>
              <a:t>filtreler</a:t>
            </a:r>
            <a:r>
              <a:rPr lang="en-US" dirty="0" smtClean="0"/>
              <a:t> </a:t>
            </a:r>
            <a:r>
              <a:rPr lang="en-US" dirty="0" err="1" smtClean="0"/>
              <a:t>uygulanarak</a:t>
            </a:r>
            <a:r>
              <a:rPr lang="en-US" dirty="0" smtClean="0"/>
              <a:t> </a:t>
            </a:r>
            <a:r>
              <a:rPr lang="en-US" dirty="0" err="1" smtClean="0"/>
              <a:t>çıkarılmıştır</a:t>
            </a:r>
            <a:r>
              <a:rPr lang="en-US" dirty="0" smtClean="0"/>
              <a:t>. </a:t>
            </a:r>
            <a:r>
              <a:rPr lang="en-US" dirty="0" err="1" smtClean="0"/>
              <a:t>Evrişim</a:t>
            </a:r>
            <a:r>
              <a:rPr lang="en-US" dirty="0" smtClean="0"/>
              <a:t>(convolution) </a:t>
            </a:r>
            <a:r>
              <a:rPr lang="en-US" dirty="0" err="1" smtClean="0"/>
              <a:t>katmanları</a:t>
            </a:r>
            <a:r>
              <a:rPr lang="en-US" dirty="0" smtClean="0"/>
              <a:t>, </a:t>
            </a:r>
            <a:r>
              <a:rPr lang="en-US" dirty="0" err="1" smtClean="0"/>
              <a:t>farklı</a:t>
            </a:r>
            <a:r>
              <a:rPr lang="en-US" dirty="0" smtClean="0"/>
              <a:t> </a:t>
            </a:r>
            <a:r>
              <a:rPr lang="en-US" dirty="0" err="1" smtClean="0"/>
              <a:t>çekirdekler</a:t>
            </a:r>
            <a:r>
              <a:rPr lang="en-US" dirty="0" smtClean="0"/>
              <a:t> </a:t>
            </a:r>
            <a:r>
              <a:rPr lang="en-US" dirty="0" err="1" smtClean="0"/>
              <a:t>kullanarak</a:t>
            </a:r>
            <a:r>
              <a:rPr lang="en-US" dirty="0" smtClean="0"/>
              <a:t> </a:t>
            </a:r>
            <a:r>
              <a:rPr lang="en-US" dirty="0" err="1" smtClean="0"/>
              <a:t>görüntüyü</a:t>
            </a:r>
            <a:r>
              <a:rPr lang="en-US" dirty="0" smtClean="0"/>
              <a:t> </a:t>
            </a:r>
            <a:r>
              <a:rPr lang="en-US" dirty="0" err="1" smtClean="0"/>
              <a:t>evriştirir</a:t>
            </a:r>
            <a:r>
              <a:rPr lang="en-US" dirty="0" smtClean="0"/>
              <a:t>. </a:t>
            </a:r>
            <a:r>
              <a:rPr lang="en-US" dirty="0" err="1" smtClean="0"/>
              <a:t>Evrişim</a:t>
            </a:r>
            <a:r>
              <a:rPr lang="en-US" dirty="0" smtClean="0"/>
              <a:t> </a:t>
            </a:r>
            <a:r>
              <a:rPr lang="en-US" dirty="0" err="1" smtClean="0"/>
              <a:t>süreci</a:t>
            </a:r>
            <a:r>
              <a:rPr lang="en-US" dirty="0" smtClean="0"/>
              <a:t> </a:t>
            </a:r>
            <a:r>
              <a:rPr lang="en-US" dirty="0" err="1" smtClean="0"/>
              <a:t>aşağıdaki</a:t>
            </a:r>
            <a:r>
              <a:rPr lang="en-US" dirty="0" smtClean="0"/>
              <a:t> </a:t>
            </a:r>
            <a:r>
              <a:rPr lang="en-US" dirty="0" err="1" smtClean="0"/>
              <a:t>üç</a:t>
            </a:r>
            <a:r>
              <a:rPr lang="en-US" dirty="0" smtClean="0"/>
              <a:t> </a:t>
            </a:r>
            <a:r>
              <a:rPr lang="en-US" dirty="0" err="1" smtClean="0"/>
              <a:t>önemli</a:t>
            </a:r>
            <a:r>
              <a:rPr lang="en-US" dirty="0" smtClean="0"/>
              <a:t> </a:t>
            </a:r>
            <a:r>
              <a:rPr lang="en-US" dirty="0" err="1" smtClean="0"/>
              <a:t>özelliğe</a:t>
            </a:r>
            <a:r>
              <a:rPr lang="en-US" dirty="0" smtClean="0"/>
              <a:t> </a:t>
            </a:r>
            <a:r>
              <a:rPr lang="en-US" dirty="0" err="1" smtClean="0"/>
              <a:t>sahiptir</a:t>
            </a:r>
            <a:r>
              <a:rPr lang="en-US" dirty="0" smtClean="0"/>
              <a:t>:</a:t>
            </a:r>
          </a:p>
          <a:p>
            <a:r>
              <a:rPr lang="en-US" dirty="0" smtClean="0"/>
              <a:t>1-Parametre </a:t>
            </a:r>
            <a:r>
              <a:rPr lang="en-US" dirty="0" err="1" smtClean="0"/>
              <a:t>sayısını</a:t>
            </a:r>
            <a:r>
              <a:rPr lang="en-US" dirty="0" smtClean="0"/>
              <a:t> </a:t>
            </a:r>
            <a:r>
              <a:rPr lang="en-US" dirty="0" err="1" smtClean="0"/>
              <a:t>azaltmak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aynı</a:t>
            </a:r>
            <a:r>
              <a:rPr lang="en-US" dirty="0" smtClean="0"/>
              <a:t>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ağırlıkların</a:t>
            </a:r>
            <a:r>
              <a:rPr lang="en-US" dirty="0" smtClean="0"/>
              <a:t> </a:t>
            </a:r>
            <a:r>
              <a:rPr lang="en-US" dirty="0" err="1" smtClean="0"/>
              <a:t>paylaşılması</a:t>
            </a:r>
            <a:r>
              <a:rPr lang="en-US" dirty="0" smtClean="0"/>
              <a:t>.</a:t>
            </a:r>
          </a:p>
          <a:p>
            <a:r>
              <a:rPr lang="en-US" dirty="0" smtClean="0"/>
              <a:t>2-Yerel </a:t>
            </a:r>
            <a:r>
              <a:rPr lang="en-US" dirty="0" err="1" smtClean="0"/>
              <a:t>öğrenme</a:t>
            </a:r>
            <a:r>
              <a:rPr lang="en-US" dirty="0" smtClean="0"/>
              <a:t> </a:t>
            </a:r>
            <a:r>
              <a:rPr lang="en-US" dirty="0" err="1" smtClean="0"/>
              <a:t>bağlantısı</a:t>
            </a:r>
            <a:r>
              <a:rPr lang="en-US" dirty="0" smtClean="0"/>
              <a:t>.(Local learning connection)</a:t>
            </a:r>
          </a:p>
          <a:p>
            <a:r>
              <a:rPr lang="en-US" dirty="0" smtClean="0"/>
              <a:t>3-Nesnenin </a:t>
            </a:r>
            <a:r>
              <a:rPr lang="en-US" dirty="0" err="1" smtClean="0"/>
              <a:t>konumuna</a:t>
            </a:r>
            <a:r>
              <a:rPr lang="en-US" dirty="0" smtClean="0"/>
              <a:t> </a:t>
            </a:r>
            <a:r>
              <a:rPr lang="en-US" dirty="0" err="1" smtClean="0"/>
              <a:t>göre</a:t>
            </a:r>
            <a:r>
              <a:rPr lang="en-US" dirty="0" smtClean="0"/>
              <a:t> </a:t>
            </a:r>
            <a:r>
              <a:rPr lang="en-US" dirty="0" err="1" smtClean="0"/>
              <a:t>değişmezlik</a:t>
            </a:r>
            <a:r>
              <a:rPr lang="en-US" dirty="0" smtClean="0"/>
              <a:t>. </a:t>
            </a:r>
          </a:p>
          <a:p>
            <a:r>
              <a:rPr lang="en-US" dirty="0" err="1" smtClean="0"/>
              <a:t>Evrişim</a:t>
            </a:r>
            <a:r>
              <a:rPr lang="en-US" dirty="0" smtClean="0"/>
              <a:t> </a:t>
            </a:r>
            <a:r>
              <a:rPr lang="en-US" dirty="0" err="1" smtClean="0"/>
              <a:t>sürecinin</a:t>
            </a:r>
            <a:r>
              <a:rPr lang="en-US" dirty="0" smtClean="0"/>
              <a:t>(convolution process) </a:t>
            </a:r>
            <a:r>
              <a:rPr lang="en-US" dirty="0" err="1" smtClean="0"/>
              <a:t>sağladığı</a:t>
            </a:r>
            <a:r>
              <a:rPr lang="en-US" dirty="0" smtClean="0"/>
              <a:t> </a:t>
            </a:r>
            <a:r>
              <a:rPr lang="en-US" dirty="0" err="1" smtClean="0"/>
              <a:t>avantajlar</a:t>
            </a:r>
            <a:r>
              <a:rPr lang="en-US" dirty="0" smtClean="0"/>
              <a:t> </a:t>
            </a:r>
            <a:r>
              <a:rPr lang="en-US" dirty="0" err="1" smtClean="0"/>
              <a:t>göz</a:t>
            </a:r>
            <a:r>
              <a:rPr lang="en-US" dirty="0" smtClean="0"/>
              <a:t> </a:t>
            </a:r>
            <a:r>
              <a:rPr lang="en-US" dirty="0" err="1" smtClean="0"/>
              <a:t>önünde</a:t>
            </a:r>
            <a:r>
              <a:rPr lang="en-US" dirty="0" smtClean="0"/>
              <a:t> </a:t>
            </a:r>
            <a:r>
              <a:rPr lang="en-US" dirty="0" err="1" smtClean="0"/>
              <a:t>bulundurularak</a:t>
            </a:r>
            <a:r>
              <a:rPr lang="en-US" dirty="0" smtClean="0"/>
              <a:t>, </a:t>
            </a:r>
            <a:r>
              <a:rPr lang="en-US" dirty="0" err="1" smtClean="0"/>
              <a:t>literatürdeki</a:t>
            </a:r>
            <a:r>
              <a:rPr lang="en-US" dirty="0" smtClean="0"/>
              <a:t> </a:t>
            </a:r>
            <a:r>
              <a:rPr lang="en-US" dirty="0" err="1" smtClean="0"/>
              <a:t>bazı</a:t>
            </a:r>
            <a:r>
              <a:rPr lang="en-US" dirty="0" smtClean="0"/>
              <a:t> </a:t>
            </a:r>
            <a:r>
              <a:rPr lang="en-US" dirty="0" err="1" smtClean="0"/>
              <a:t>araştırmalar</a:t>
            </a:r>
            <a:r>
              <a:rPr lang="en-US" dirty="0" smtClean="0"/>
              <a:t>, </a:t>
            </a:r>
            <a:r>
              <a:rPr lang="en-US" dirty="0" err="1" smtClean="0"/>
              <a:t>öğrenme</a:t>
            </a:r>
            <a:r>
              <a:rPr lang="en-US" dirty="0" smtClean="0"/>
              <a:t> </a:t>
            </a:r>
            <a:r>
              <a:rPr lang="en-US" dirty="0" err="1" smtClean="0"/>
              <a:t>sürecini</a:t>
            </a:r>
            <a:r>
              <a:rPr lang="en-US" dirty="0" smtClean="0"/>
              <a:t> </a:t>
            </a:r>
            <a:r>
              <a:rPr lang="en-US" dirty="0" err="1" smtClean="0"/>
              <a:t>hızlandırmak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tam </a:t>
            </a:r>
            <a:r>
              <a:rPr lang="en-US" dirty="0" err="1" smtClean="0"/>
              <a:t>entegre</a:t>
            </a:r>
            <a:r>
              <a:rPr lang="en-US" dirty="0" smtClean="0"/>
              <a:t> </a:t>
            </a:r>
            <a:r>
              <a:rPr lang="en-US" dirty="0" err="1" smtClean="0"/>
              <a:t>katmanlara</a:t>
            </a:r>
            <a:r>
              <a:rPr lang="en-US" dirty="0" smtClean="0"/>
              <a:t> (integrated layers)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alternatif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kullanmıştır</a:t>
            </a:r>
            <a:r>
              <a:rPr lang="en-US" dirty="0" smtClean="0"/>
              <a:t>. </a:t>
            </a:r>
            <a:r>
              <a:rPr lang="en-US" dirty="0" err="1" smtClean="0"/>
              <a:t>Genel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, CNN, </a:t>
            </a:r>
            <a:r>
              <a:rPr lang="en-US" dirty="0" err="1" smtClean="0"/>
              <a:t>farklı</a:t>
            </a:r>
            <a:r>
              <a:rPr lang="en-US" dirty="0" smtClean="0"/>
              <a:t> </a:t>
            </a:r>
            <a:r>
              <a:rPr lang="en-US" dirty="0" err="1" smtClean="0"/>
              <a:t>katmanların</a:t>
            </a:r>
            <a:r>
              <a:rPr lang="en-US" dirty="0" smtClean="0"/>
              <a:t> </a:t>
            </a:r>
            <a:r>
              <a:rPr lang="en-US" dirty="0" err="1" smtClean="0"/>
              <a:t>çeşitli</a:t>
            </a:r>
            <a:r>
              <a:rPr lang="en-US" dirty="0" smtClean="0"/>
              <a:t> </a:t>
            </a:r>
            <a:r>
              <a:rPr lang="en-US" dirty="0" err="1" smtClean="0"/>
              <a:t>görevleri</a:t>
            </a:r>
            <a:r>
              <a:rPr lang="en-US" dirty="0" smtClean="0"/>
              <a:t> </a:t>
            </a:r>
            <a:r>
              <a:rPr lang="en-US" dirty="0" err="1" smtClean="0"/>
              <a:t>gerçekleştirdiği</a:t>
            </a:r>
            <a:r>
              <a:rPr lang="en-US" dirty="0" smtClean="0"/>
              <a:t> </a:t>
            </a:r>
            <a:r>
              <a:rPr lang="en-US" dirty="0" err="1" smtClean="0"/>
              <a:t>evrişim</a:t>
            </a:r>
            <a:r>
              <a:rPr lang="en-US" dirty="0" smtClean="0"/>
              <a:t> </a:t>
            </a:r>
            <a:r>
              <a:rPr lang="en-US" dirty="0" err="1" smtClean="0"/>
              <a:t>katmanı</a:t>
            </a:r>
            <a:r>
              <a:rPr lang="en-US" dirty="0" smtClean="0"/>
              <a:t> (</a:t>
            </a:r>
            <a:r>
              <a:rPr lang="en-US" dirty="0" err="1" smtClean="0"/>
              <a:t>convolutional</a:t>
            </a:r>
            <a:r>
              <a:rPr lang="en-US" dirty="0" smtClean="0"/>
              <a:t> layer), </a:t>
            </a:r>
            <a:r>
              <a:rPr lang="en-US" dirty="0" err="1" smtClean="0"/>
              <a:t>havuzlama</a:t>
            </a:r>
            <a:r>
              <a:rPr lang="en-US" dirty="0" smtClean="0"/>
              <a:t> </a:t>
            </a:r>
            <a:r>
              <a:rPr lang="en-US" dirty="0" err="1" smtClean="0"/>
              <a:t>katmanı</a:t>
            </a:r>
            <a:r>
              <a:rPr lang="en-US" dirty="0" smtClean="0"/>
              <a:t> (pooling layer)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tamamen</a:t>
            </a:r>
            <a:r>
              <a:rPr lang="en-US" dirty="0" smtClean="0"/>
              <a:t> </a:t>
            </a:r>
            <a:r>
              <a:rPr lang="en-US" dirty="0" err="1" smtClean="0"/>
              <a:t>bağlı</a:t>
            </a:r>
            <a:r>
              <a:rPr lang="en-US" dirty="0" smtClean="0"/>
              <a:t> </a:t>
            </a:r>
            <a:r>
              <a:rPr lang="en-US" dirty="0" err="1" smtClean="0"/>
              <a:t>katman</a:t>
            </a:r>
            <a:r>
              <a:rPr lang="en-US" dirty="0" smtClean="0"/>
              <a:t> (fully connected layer) </a:t>
            </a:r>
            <a:r>
              <a:rPr lang="en-US" dirty="0" err="1" smtClean="0"/>
              <a:t>dahil</a:t>
            </a:r>
            <a:r>
              <a:rPr lang="en-US" dirty="0" smtClean="0"/>
              <a:t> </a:t>
            </a:r>
            <a:r>
              <a:rPr lang="en-US" dirty="0" err="1" smtClean="0"/>
              <a:t>olmak</a:t>
            </a:r>
            <a:r>
              <a:rPr lang="en-US" dirty="0" smtClean="0"/>
              <a:t> </a:t>
            </a:r>
            <a:r>
              <a:rPr lang="en-US" dirty="0" err="1" smtClean="0"/>
              <a:t>üzere</a:t>
            </a:r>
            <a:r>
              <a:rPr lang="en-US" dirty="0" smtClean="0"/>
              <a:t> </a:t>
            </a:r>
            <a:r>
              <a:rPr lang="en-US" dirty="0" err="1" smtClean="0"/>
              <a:t>üç</a:t>
            </a:r>
            <a:r>
              <a:rPr lang="en-US" dirty="0" smtClean="0"/>
              <a:t> </a:t>
            </a:r>
            <a:r>
              <a:rPr lang="en-US" dirty="0" err="1" smtClean="0"/>
              <a:t>katman</a:t>
            </a:r>
            <a:r>
              <a:rPr lang="en-US" dirty="0" smtClean="0"/>
              <a:t> </a:t>
            </a:r>
            <a:r>
              <a:rPr lang="en-US" dirty="0" err="1" smtClean="0"/>
              <a:t>içerir</a:t>
            </a:r>
            <a:r>
              <a:rPr lang="en-US" dirty="0" smtClean="0"/>
              <a:t>.</a:t>
            </a:r>
          </a:p>
          <a:p>
            <a:r>
              <a:rPr lang="en-US" dirty="0" smtClean="0"/>
              <a:t>CNN </a:t>
            </a:r>
            <a:r>
              <a:rPr lang="en-US" dirty="0" err="1" smtClean="0"/>
              <a:t>mimarisi</a:t>
            </a:r>
            <a:r>
              <a:rPr lang="en-US" dirty="0" smtClean="0"/>
              <a:t>, </a:t>
            </a:r>
            <a:r>
              <a:rPr lang="en-US" dirty="0" err="1" smtClean="0"/>
              <a:t>giriş</a:t>
            </a:r>
            <a:r>
              <a:rPr lang="en-US" dirty="0" smtClean="0"/>
              <a:t> </a:t>
            </a:r>
            <a:r>
              <a:rPr lang="en-US" dirty="0" err="1" smtClean="0"/>
              <a:t>görüntüsünü</a:t>
            </a:r>
            <a:r>
              <a:rPr lang="en-US" dirty="0" smtClean="0"/>
              <a:t> </a:t>
            </a:r>
            <a:r>
              <a:rPr lang="en-US" dirty="0" err="1" smtClean="0"/>
              <a:t>çıkış</a:t>
            </a:r>
            <a:r>
              <a:rPr lang="en-US" dirty="0" smtClean="0"/>
              <a:t> </a:t>
            </a:r>
            <a:r>
              <a:rPr lang="en-US" dirty="0" err="1" smtClean="0"/>
              <a:t>katsayıları</a:t>
            </a:r>
            <a:r>
              <a:rPr lang="en-US" dirty="0" smtClean="0"/>
              <a:t> </a:t>
            </a:r>
            <a:r>
              <a:rPr lang="en-US" dirty="0" err="1" smtClean="0"/>
              <a:t>eğitilebilen</a:t>
            </a:r>
            <a:r>
              <a:rPr lang="en-US" dirty="0" smtClean="0"/>
              <a:t> </a:t>
            </a:r>
            <a:r>
              <a:rPr lang="en-US" dirty="0" err="1" smtClean="0"/>
              <a:t>filtrelerle</a:t>
            </a:r>
            <a:r>
              <a:rPr lang="en-US" dirty="0" smtClean="0"/>
              <a:t> </a:t>
            </a:r>
            <a:r>
              <a:rPr lang="en-US" dirty="0" err="1" smtClean="0"/>
              <a:t>birleştiren</a:t>
            </a:r>
            <a:r>
              <a:rPr lang="en-US" dirty="0" smtClean="0"/>
              <a:t> </a:t>
            </a:r>
            <a:r>
              <a:rPr lang="en-US" dirty="0" err="1" smtClean="0"/>
              <a:t>birkaç</a:t>
            </a:r>
            <a:r>
              <a:rPr lang="en-US" dirty="0" smtClean="0"/>
              <a:t> </a:t>
            </a:r>
            <a:r>
              <a:rPr lang="en-US" dirty="0" err="1" smtClean="0"/>
              <a:t>evrişim</a:t>
            </a:r>
            <a:r>
              <a:rPr lang="en-US" dirty="0" smtClean="0"/>
              <a:t> </a:t>
            </a:r>
            <a:r>
              <a:rPr lang="en-US" dirty="0" err="1" smtClean="0"/>
              <a:t>katmanına</a:t>
            </a:r>
            <a:r>
              <a:rPr lang="en-US" dirty="0" smtClean="0"/>
              <a:t> </a:t>
            </a:r>
            <a:r>
              <a:rPr lang="en-US" dirty="0" err="1" smtClean="0"/>
              <a:t>sahiptir</a:t>
            </a:r>
            <a:r>
              <a:rPr lang="en-US" dirty="0" smtClean="0"/>
              <a:t>. Bu </a:t>
            </a:r>
            <a:r>
              <a:rPr lang="en-US" dirty="0" err="1" smtClean="0"/>
              <a:t>filtreler</a:t>
            </a:r>
            <a:r>
              <a:rPr lang="en-US" dirty="0" smtClean="0"/>
              <a:t> </a:t>
            </a:r>
            <a:r>
              <a:rPr lang="en-US" dirty="0" err="1" smtClean="0"/>
              <a:t>görüntünün</a:t>
            </a:r>
            <a:r>
              <a:rPr lang="en-US" dirty="0" smtClean="0"/>
              <a:t> </a:t>
            </a:r>
            <a:r>
              <a:rPr lang="en-US" dirty="0" err="1" smtClean="0"/>
              <a:t>üzerinde</a:t>
            </a:r>
            <a:r>
              <a:rPr lang="en-US" dirty="0" smtClean="0"/>
              <a:t> </a:t>
            </a:r>
            <a:r>
              <a:rPr lang="en-US" dirty="0" err="1" smtClean="0"/>
              <a:t>hareket</a:t>
            </a:r>
            <a:r>
              <a:rPr lang="en-US" dirty="0" smtClean="0"/>
              <a:t> </a:t>
            </a:r>
            <a:r>
              <a:rPr lang="en-US" dirty="0" err="1" smtClean="0"/>
              <a:t>eder</a:t>
            </a:r>
            <a:r>
              <a:rPr lang="en-US" dirty="0" smtClean="0"/>
              <a:t>. Her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ayrı</a:t>
            </a:r>
            <a:r>
              <a:rPr lang="en-US" dirty="0" smtClean="0"/>
              <a:t> </a:t>
            </a:r>
            <a:r>
              <a:rPr lang="en-US" dirty="0" err="1" smtClean="0"/>
              <a:t>filtre</a:t>
            </a:r>
            <a:r>
              <a:rPr lang="en-US" dirty="0" smtClean="0"/>
              <a:t>, </a:t>
            </a:r>
            <a:r>
              <a:rPr lang="en-US" dirty="0" err="1" smtClean="0"/>
              <a:t>sonuç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bize</a:t>
            </a:r>
            <a:r>
              <a:rPr lang="en-US" dirty="0" smtClean="0"/>
              <a:t>, </a:t>
            </a:r>
            <a:r>
              <a:rPr lang="en-US" dirty="0" err="1" smtClean="0"/>
              <a:t>özellikler</a:t>
            </a:r>
            <a:r>
              <a:rPr lang="en-US" dirty="0" smtClean="0"/>
              <a:t> </a:t>
            </a:r>
            <a:r>
              <a:rPr lang="en-US" dirty="0" err="1" smtClean="0"/>
              <a:t>kümesinden</a:t>
            </a:r>
            <a:r>
              <a:rPr lang="en-US" dirty="0" smtClean="0"/>
              <a:t> n </a:t>
            </a:r>
            <a:r>
              <a:rPr lang="en-US" dirty="0" err="1" smtClean="0"/>
              <a:t>filtre</a:t>
            </a:r>
            <a:r>
              <a:rPr lang="en-US" dirty="0" smtClean="0"/>
              <a:t> </a:t>
            </a:r>
            <a:r>
              <a:rPr lang="en-US" dirty="0" err="1" smtClean="0"/>
              <a:t>kullanımını</a:t>
            </a:r>
            <a:r>
              <a:rPr lang="en-US" dirty="0" smtClean="0"/>
              <a:t> </a:t>
            </a:r>
            <a:r>
              <a:rPr lang="en-US" dirty="0" err="1" smtClean="0"/>
              <a:t>sağlayan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dizi</a:t>
            </a:r>
            <a:r>
              <a:rPr lang="en-US" dirty="0" smtClean="0"/>
              <a:t>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oluşturur</a:t>
            </a:r>
            <a:r>
              <a:rPr lang="en-US" dirty="0" smtClean="0"/>
              <a:t>. Her </a:t>
            </a:r>
            <a:r>
              <a:rPr lang="en-US" dirty="0" err="1" smtClean="0"/>
              <a:t>filtrenin</a:t>
            </a:r>
            <a:r>
              <a:rPr lang="en-US" dirty="0" smtClean="0"/>
              <a:t>, </a:t>
            </a:r>
            <a:r>
              <a:rPr lang="en-US" dirty="0" err="1" smtClean="0"/>
              <a:t>filtre</a:t>
            </a:r>
            <a:r>
              <a:rPr lang="en-US" dirty="0" smtClean="0"/>
              <a:t> </a:t>
            </a:r>
            <a:r>
              <a:rPr lang="en-US" dirty="0" err="1" smtClean="0"/>
              <a:t>katsayıları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eğitilebilen</a:t>
            </a:r>
            <a:r>
              <a:rPr lang="en-US" dirty="0" smtClean="0"/>
              <a:t> w </a:t>
            </a:r>
            <a:r>
              <a:rPr lang="en-US" dirty="0" err="1" smtClean="0"/>
              <a:t>adı</a:t>
            </a:r>
            <a:r>
              <a:rPr lang="en-US" dirty="0" smtClean="0"/>
              <a:t> </a:t>
            </a:r>
            <a:r>
              <a:rPr lang="en-US" dirty="0" err="1" smtClean="0"/>
              <a:t>verilen</a:t>
            </a:r>
            <a:r>
              <a:rPr lang="en-US" dirty="0" smtClean="0"/>
              <a:t> </a:t>
            </a:r>
            <a:r>
              <a:rPr lang="en-US" dirty="0" err="1" smtClean="0"/>
              <a:t>ağırlıkları</a:t>
            </a:r>
            <a:r>
              <a:rPr lang="en-US" dirty="0" smtClean="0"/>
              <a:t> </a:t>
            </a:r>
            <a:r>
              <a:rPr lang="en-US" dirty="0" err="1" smtClean="0"/>
              <a:t>vardır</a:t>
            </a:r>
            <a:r>
              <a:rPr lang="en-US" dirty="0" smtClean="0"/>
              <a:t>. </a:t>
            </a:r>
            <a:r>
              <a:rPr lang="en-US" dirty="0" err="1" smtClean="0"/>
              <a:t>Eğitim</a:t>
            </a:r>
            <a:r>
              <a:rPr lang="en-US" dirty="0" smtClean="0"/>
              <a:t> </a:t>
            </a:r>
            <a:r>
              <a:rPr lang="en-US" dirty="0" err="1" smtClean="0"/>
              <a:t>sırasında</a:t>
            </a:r>
            <a:r>
              <a:rPr lang="en-US" dirty="0" smtClean="0"/>
              <a:t> </a:t>
            </a:r>
            <a:r>
              <a:rPr lang="en-US" dirty="0" err="1" smtClean="0"/>
              <a:t>ağ</a:t>
            </a:r>
            <a:r>
              <a:rPr lang="en-US" dirty="0" smtClean="0"/>
              <a:t> </a:t>
            </a:r>
            <a:r>
              <a:rPr lang="en-US" dirty="0" err="1" smtClean="0"/>
              <a:t>sıralanır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konvolüsyon</a:t>
            </a:r>
            <a:r>
              <a:rPr lang="en-US" dirty="0" smtClean="0"/>
              <a:t> </a:t>
            </a:r>
            <a:r>
              <a:rPr lang="en-US" dirty="0" err="1" smtClean="0"/>
              <a:t>işleminden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edilen</a:t>
            </a:r>
            <a:r>
              <a:rPr lang="en-US" dirty="0" smtClean="0"/>
              <a:t> </a:t>
            </a:r>
            <a:r>
              <a:rPr lang="en-US" dirty="0" err="1" smtClean="0"/>
              <a:t>çıktı</a:t>
            </a:r>
            <a:r>
              <a:rPr lang="en-US" dirty="0" smtClean="0"/>
              <a:t>, bias </a:t>
            </a:r>
            <a:r>
              <a:rPr lang="en-US" dirty="0" err="1" smtClean="0"/>
              <a:t>sayısı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kabul</a:t>
            </a:r>
            <a:r>
              <a:rPr lang="en-US" dirty="0" smtClean="0"/>
              <a:t> </a:t>
            </a:r>
            <a:r>
              <a:rPr lang="en-US" dirty="0" err="1" smtClean="0"/>
              <a:t>ettiğimiz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sayı</a:t>
            </a:r>
            <a:r>
              <a:rPr lang="en-US" dirty="0" smtClean="0"/>
              <a:t> </a:t>
            </a:r>
            <a:r>
              <a:rPr lang="en-US" dirty="0" err="1" smtClean="0"/>
              <a:t>ile</a:t>
            </a:r>
            <a:r>
              <a:rPr lang="en-US" dirty="0" smtClean="0"/>
              <a:t> </a:t>
            </a:r>
            <a:r>
              <a:rPr lang="en-US" dirty="0" err="1" smtClean="0"/>
              <a:t>hesaplanır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düzleminde</a:t>
            </a:r>
            <a:r>
              <a:rPr lang="en-US" dirty="0" smtClean="0"/>
              <a:t> </a:t>
            </a:r>
            <a:r>
              <a:rPr lang="en-US" dirty="0" err="1" smtClean="0"/>
              <a:t>saklanır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/>
              <a:t>CNN'nin</a:t>
            </a:r>
            <a:r>
              <a:rPr lang="en-US" dirty="0" smtClean="0"/>
              <a:t> </a:t>
            </a:r>
            <a:r>
              <a:rPr lang="en-US" dirty="0" err="1" smtClean="0"/>
              <a:t>iki</a:t>
            </a:r>
            <a:r>
              <a:rPr lang="en-US" dirty="0" smtClean="0"/>
              <a:t> </a:t>
            </a:r>
            <a:r>
              <a:rPr lang="en-US" dirty="0" err="1" smtClean="0"/>
              <a:t>eğitim</a:t>
            </a:r>
            <a:r>
              <a:rPr lang="en-US" dirty="0" smtClean="0"/>
              <a:t> </a:t>
            </a:r>
            <a:r>
              <a:rPr lang="en-US" dirty="0" err="1" smtClean="0"/>
              <a:t>seviyesi</a:t>
            </a:r>
            <a:r>
              <a:rPr lang="en-US" dirty="0" smtClean="0"/>
              <a:t> </a:t>
            </a:r>
            <a:r>
              <a:rPr lang="en-US" dirty="0" err="1" smtClean="0"/>
              <a:t>vardır</a:t>
            </a:r>
            <a:r>
              <a:rPr lang="en-US" dirty="0" smtClean="0"/>
              <a:t>: </a:t>
            </a:r>
            <a:r>
              <a:rPr lang="en-US" dirty="0" err="1" smtClean="0"/>
              <a:t>ileri</a:t>
            </a:r>
            <a:r>
              <a:rPr lang="en-US" dirty="0" smtClean="0"/>
              <a:t> </a:t>
            </a:r>
            <a:r>
              <a:rPr lang="en-US" dirty="0" err="1" smtClean="0"/>
              <a:t>besleme</a:t>
            </a:r>
            <a:r>
              <a:rPr lang="en-US" dirty="0" smtClean="0"/>
              <a:t> </a:t>
            </a:r>
            <a:r>
              <a:rPr lang="en-US" dirty="0" err="1" smtClean="0"/>
              <a:t>seviyesi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geri</a:t>
            </a:r>
            <a:r>
              <a:rPr lang="en-US" dirty="0" smtClean="0"/>
              <a:t> </a:t>
            </a:r>
            <a:r>
              <a:rPr lang="en-US" dirty="0" err="1" smtClean="0"/>
              <a:t>yayılım</a:t>
            </a:r>
            <a:r>
              <a:rPr lang="en-US" dirty="0" smtClean="0"/>
              <a:t>(</a:t>
            </a:r>
            <a:r>
              <a:rPr lang="en-US" dirty="0" err="1" smtClean="0"/>
              <a:t>backpropagation</a:t>
            </a:r>
            <a:r>
              <a:rPr lang="en-US" dirty="0" smtClean="0"/>
              <a:t>) </a:t>
            </a:r>
            <a:r>
              <a:rPr lang="en-US" dirty="0" smtClean="0"/>
              <a:t>(BP) </a:t>
            </a:r>
            <a:r>
              <a:rPr lang="en-US" dirty="0" err="1" smtClean="0"/>
              <a:t>seviyesi</a:t>
            </a:r>
            <a:r>
              <a:rPr lang="en-US" dirty="0" smtClean="0"/>
              <a:t>. </a:t>
            </a:r>
            <a:r>
              <a:rPr lang="en-US" dirty="0" err="1" smtClean="0"/>
              <a:t>İleri</a:t>
            </a:r>
            <a:r>
              <a:rPr lang="en-US" dirty="0" smtClean="0"/>
              <a:t> </a:t>
            </a:r>
            <a:r>
              <a:rPr lang="en-US" dirty="0" err="1" smtClean="0"/>
              <a:t>besleme</a:t>
            </a:r>
            <a:r>
              <a:rPr lang="en-US" dirty="0" smtClean="0"/>
              <a:t> </a:t>
            </a:r>
            <a:r>
              <a:rPr lang="en-US" dirty="0" err="1" smtClean="0"/>
              <a:t>seviyesinde</a:t>
            </a:r>
            <a:r>
              <a:rPr lang="en-US" dirty="0" smtClean="0"/>
              <a:t>, </a:t>
            </a:r>
            <a:r>
              <a:rPr lang="en-US" dirty="0" err="1" smtClean="0"/>
              <a:t>orijinal</a:t>
            </a:r>
            <a:r>
              <a:rPr lang="en-US" dirty="0" smtClean="0"/>
              <a:t> </a:t>
            </a:r>
            <a:r>
              <a:rPr lang="en-US" dirty="0" err="1" smtClean="0"/>
              <a:t>görüntü</a:t>
            </a:r>
            <a:r>
              <a:rPr lang="en-US" dirty="0" smtClean="0"/>
              <a:t>, </a:t>
            </a:r>
            <a:r>
              <a:rPr lang="en-US" dirty="0" err="1" smtClean="0"/>
              <a:t>katmanlar</a:t>
            </a:r>
            <a:r>
              <a:rPr lang="en-US" dirty="0" smtClean="0"/>
              <a:t> </a:t>
            </a:r>
            <a:r>
              <a:rPr lang="en-US" dirty="0" err="1" smtClean="0"/>
              <a:t>üzerinde</a:t>
            </a:r>
            <a:r>
              <a:rPr lang="en-US" dirty="0" smtClean="0"/>
              <a:t> </a:t>
            </a:r>
            <a:r>
              <a:rPr lang="en-US" dirty="0" err="1" smtClean="0"/>
              <a:t>evrişimli</a:t>
            </a:r>
            <a:r>
              <a:rPr lang="en-US" dirty="0" smtClean="0"/>
              <a:t> </a:t>
            </a:r>
            <a:r>
              <a:rPr lang="en-US" dirty="0" err="1" smtClean="0"/>
              <a:t>işlemler</a:t>
            </a:r>
            <a:r>
              <a:rPr lang="en-US" dirty="0" smtClean="0"/>
              <a:t> </a:t>
            </a:r>
            <a:r>
              <a:rPr lang="en-US" dirty="0" err="1" smtClean="0"/>
              <a:t>sağlamak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nöronların</a:t>
            </a:r>
            <a:r>
              <a:rPr lang="en-US" dirty="0" smtClean="0"/>
              <a:t> </a:t>
            </a:r>
            <a:r>
              <a:rPr lang="en-US" dirty="0" err="1" smtClean="0"/>
              <a:t>parametreleriyle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nokta</a:t>
            </a:r>
            <a:r>
              <a:rPr lang="en-US" dirty="0" smtClean="0"/>
              <a:t> </a:t>
            </a:r>
            <a:r>
              <a:rPr lang="en-US" dirty="0" err="1" smtClean="0"/>
              <a:t>çarpımı</a:t>
            </a:r>
            <a:r>
              <a:rPr lang="en-US" dirty="0" smtClean="0"/>
              <a:t> </a:t>
            </a:r>
            <a:r>
              <a:rPr lang="en-US" dirty="0" err="1" smtClean="0"/>
              <a:t>uygulanarak</a:t>
            </a:r>
            <a:r>
              <a:rPr lang="en-US" dirty="0" smtClean="0"/>
              <a:t> </a:t>
            </a:r>
            <a:r>
              <a:rPr lang="en-US" dirty="0" err="1" smtClean="0"/>
              <a:t>ağa</a:t>
            </a:r>
            <a:r>
              <a:rPr lang="en-US" dirty="0" smtClean="0"/>
              <a:t> </a:t>
            </a:r>
            <a:r>
              <a:rPr lang="en-US" dirty="0" err="1" smtClean="0"/>
              <a:t>enjekte</a:t>
            </a:r>
            <a:r>
              <a:rPr lang="en-US" dirty="0" smtClean="0"/>
              <a:t> </a:t>
            </a:r>
            <a:r>
              <a:rPr lang="en-US" dirty="0" err="1" smtClean="0"/>
              <a:t>edilir</a:t>
            </a:r>
            <a:r>
              <a:rPr lang="en-US" dirty="0" smtClean="0"/>
              <a:t>.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</a:t>
            </a:r>
            <a:r>
              <a:rPr lang="en-US" dirty="0" err="1" smtClean="0"/>
              <a:t>ağın</a:t>
            </a:r>
            <a:r>
              <a:rPr lang="en-US" dirty="0" smtClean="0"/>
              <a:t> </a:t>
            </a:r>
            <a:r>
              <a:rPr lang="en-US" dirty="0" err="1" smtClean="0"/>
              <a:t>çıktısı</a:t>
            </a:r>
            <a:r>
              <a:rPr lang="en-US" dirty="0" smtClean="0"/>
              <a:t> </a:t>
            </a:r>
            <a:r>
              <a:rPr lang="en-US" dirty="0" err="1" smtClean="0"/>
              <a:t>değerlendirilir</a:t>
            </a:r>
            <a:r>
              <a:rPr lang="en-US" dirty="0" smtClean="0"/>
              <a:t>. </a:t>
            </a:r>
            <a:r>
              <a:rPr lang="en-US" dirty="0" err="1" smtClean="0"/>
              <a:t>Ağ</a:t>
            </a:r>
            <a:r>
              <a:rPr lang="en-US" dirty="0" smtClean="0"/>
              <a:t> </a:t>
            </a:r>
            <a:r>
              <a:rPr lang="en-US" dirty="0" err="1" smtClean="0"/>
              <a:t>eğitimi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, </a:t>
            </a:r>
            <a:r>
              <a:rPr lang="en-US" dirty="0" err="1" smtClean="0"/>
              <a:t>çıktı</a:t>
            </a:r>
            <a:r>
              <a:rPr lang="en-US" dirty="0" smtClean="0"/>
              <a:t> </a:t>
            </a:r>
            <a:r>
              <a:rPr lang="en-US" dirty="0" err="1" smtClean="0"/>
              <a:t>ağ</a:t>
            </a:r>
            <a:r>
              <a:rPr lang="en-US" dirty="0" smtClean="0"/>
              <a:t> </a:t>
            </a:r>
            <a:r>
              <a:rPr lang="en-US" dirty="0" err="1" smtClean="0"/>
              <a:t>hata</a:t>
            </a:r>
            <a:r>
              <a:rPr lang="en-US" dirty="0" smtClean="0"/>
              <a:t> </a:t>
            </a:r>
            <a:r>
              <a:rPr lang="en-US" dirty="0" err="1" smtClean="0"/>
              <a:t>oranını</a:t>
            </a:r>
            <a:r>
              <a:rPr lang="en-US" dirty="0" smtClean="0"/>
              <a:t> </a:t>
            </a:r>
            <a:r>
              <a:rPr lang="en-US" dirty="0" err="1" smtClean="0"/>
              <a:t>değerlendirmek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kullanılır</a:t>
            </a:r>
            <a:r>
              <a:rPr lang="en-US" dirty="0" smtClean="0"/>
              <a:t>. </a:t>
            </a:r>
            <a:r>
              <a:rPr lang="en-US" dirty="0" err="1" smtClean="0"/>
              <a:t>Ardından</a:t>
            </a:r>
            <a:r>
              <a:rPr lang="en-US" dirty="0" smtClean="0"/>
              <a:t>, </a:t>
            </a:r>
            <a:r>
              <a:rPr lang="en-US" dirty="0" err="1" smtClean="0"/>
              <a:t>BP'ye</a:t>
            </a:r>
            <a:r>
              <a:rPr lang="en-US" dirty="0" smtClean="0"/>
              <a:t> </a:t>
            </a:r>
            <a:r>
              <a:rPr lang="en-US" dirty="0" err="1" smtClean="0"/>
              <a:t>dayalı</a:t>
            </a:r>
            <a:r>
              <a:rPr lang="en-US" dirty="0" smtClean="0"/>
              <a:t> </a:t>
            </a:r>
            <a:r>
              <a:rPr lang="en-US" dirty="0" err="1" smtClean="0"/>
              <a:t>ağın</a:t>
            </a:r>
            <a:r>
              <a:rPr lang="en-US" dirty="0" smtClean="0"/>
              <a:t> </a:t>
            </a:r>
            <a:r>
              <a:rPr lang="en-US" dirty="0" err="1" smtClean="0"/>
              <a:t>hata</a:t>
            </a:r>
            <a:r>
              <a:rPr lang="en-US" dirty="0" smtClean="0"/>
              <a:t> </a:t>
            </a:r>
            <a:r>
              <a:rPr lang="en-US" dirty="0" err="1" smtClean="0"/>
              <a:t>oranı</a:t>
            </a:r>
            <a:r>
              <a:rPr lang="en-US" dirty="0" smtClean="0"/>
              <a:t> </a:t>
            </a:r>
            <a:r>
              <a:rPr lang="en-US" dirty="0" err="1" smtClean="0"/>
              <a:t>hesaplanır</a:t>
            </a:r>
            <a:r>
              <a:rPr lang="en-US" dirty="0" smtClean="0"/>
              <a:t>. Bu </a:t>
            </a:r>
            <a:r>
              <a:rPr lang="en-US" dirty="0" err="1" smtClean="0"/>
              <a:t>aşamada</a:t>
            </a:r>
            <a:r>
              <a:rPr lang="en-US" dirty="0" smtClean="0"/>
              <a:t>, </a:t>
            </a:r>
            <a:r>
              <a:rPr lang="en-US" dirty="0" err="1" smtClean="0"/>
              <a:t>zincir</a:t>
            </a:r>
            <a:r>
              <a:rPr lang="en-US" dirty="0" smtClean="0"/>
              <a:t> </a:t>
            </a:r>
            <a:r>
              <a:rPr lang="en-US" dirty="0" err="1" smtClean="0"/>
              <a:t>kuralı</a:t>
            </a:r>
            <a:r>
              <a:rPr lang="en-US" dirty="0" smtClean="0"/>
              <a:t>, </a:t>
            </a:r>
            <a:r>
              <a:rPr lang="en-US" dirty="0" err="1" smtClean="0"/>
              <a:t>değerin</a:t>
            </a:r>
            <a:r>
              <a:rPr lang="en-US" dirty="0" smtClean="0"/>
              <a:t> </a:t>
            </a:r>
            <a:r>
              <a:rPr lang="en-US" dirty="0" err="1" smtClean="0"/>
              <a:t>değerlendirilmesi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kullanılır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Parametrelerin</a:t>
            </a:r>
            <a:r>
              <a:rPr lang="en-US" dirty="0" smtClean="0"/>
              <a:t> </a:t>
            </a:r>
            <a:r>
              <a:rPr lang="en-US" dirty="0" err="1" smtClean="0"/>
              <a:t>gradyanı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parametreler</a:t>
            </a:r>
            <a:r>
              <a:rPr lang="en-US" dirty="0" smtClean="0"/>
              <a:t>, </a:t>
            </a:r>
            <a:r>
              <a:rPr lang="en-US" dirty="0" err="1" smtClean="0"/>
              <a:t>ağ</a:t>
            </a:r>
            <a:r>
              <a:rPr lang="en-US" dirty="0" smtClean="0"/>
              <a:t> </a:t>
            </a:r>
            <a:r>
              <a:rPr lang="en-US" dirty="0" err="1" smtClean="0"/>
              <a:t>üzerindeki</a:t>
            </a:r>
            <a:r>
              <a:rPr lang="en-US" dirty="0" smtClean="0"/>
              <a:t> </a:t>
            </a:r>
            <a:r>
              <a:rPr lang="en-US" dirty="0" err="1" smtClean="0"/>
              <a:t>hata</a:t>
            </a:r>
            <a:r>
              <a:rPr lang="en-US" dirty="0" smtClean="0"/>
              <a:t> </a:t>
            </a:r>
            <a:r>
              <a:rPr lang="en-US" dirty="0" err="1" smtClean="0"/>
              <a:t>etkisine</a:t>
            </a:r>
            <a:r>
              <a:rPr lang="en-US" dirty="0" smtClean="0"/>
              <a:t> </a:t>
            </a:r>
            <a:r>
              <a:rPr lang="en-US" dirty="0" err="1" smtClean="0"/>
              <a:t>göre</a:t>
            </a:r>
            <a:r>
              <a:rPr lang="en-US" dirty="0" smtClean="0"/>
              <a:t> </a:t>
            </a:r>
            <a:r>
              <a:rPr lang="en-US" dirty="0" err="1" smtClean="0"/>
              <a:t>değişir</a:t>
            </a:r>
            <a:r>
              <a:rPr lang="en-US" dirty="0" smtClean="0"/>
              <a:t>. </a:t>
            </a:r>
            <a:r>
              <a:rPr lang="en-US" dirty="0" err="1" smtClean="0"/>
              <a:t>Parametreleri</a:t>
            </a:r>
            <a:r>
              <a:rPr lang="en-US" dirty="0" smtClean="0"/>
              <a:t> </a:t>
            </a:r>
            <a:r>
              <a:rPr lang="en-US" dirty="0" err="1" smtClean="0"/>
              <a:t>güncelledikten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, </a:t>
            </a:r>
            <a:r>
              <a:rPr lang="en-US" dirty="0" err="1" smtClean="0"/>
              <a:t>doğru</a:t>
            </a:r>
            <a:r>
              <a:rPr lang="en-US" dirty="0" smtClean="0"/>
              <a:t> </a:t>
            </a:r>
            <a:r>
              <a:rPr lang="en-US" dirty="0" err="1" smtClean="0"/>
              <a:t>eğitim</a:t>
            </a:r>
            <a:r>
              <a:rPr lang="en-US" dirty="0" smtClean="0"/>
              <a:t> </a:t>
            </a:r>
            <a:r>
              <a:rPr lang="en-US" dirty="0" err="1" smtClean="0"/>
              <a:t>sayısına</a:t>
            </a:r>
            <a:r>
              <a:rPr lang="en-US" dirty="0" smtClean="0"/>
              <a:t> </a:t>
            </a:r>
            <a:r>
              <a:rPr lang="en-US" dirty="0" err="1" smtClean="0"/>
              <a:t>kadar</a:t>
            </a:r>
            <a:r>
              <a:rPr lang="en-US" dirty="0" smtClean="0"/>
              <a:t> </a:t>
            </a:r>
            <a:r>
              <a:rPr lang="en-US" dirty="0" err="1" smtClean="0"/>
              <a:t>ileri</a:t>
            </a:r>
            <a:r>
              <a:rPr lang="en-US" dirty="0" smtClean="0"/>
              <a:t> </a:t>
            </a:r>
            <a:r>
              <a:rPr lang="en-US" dirty="0" err="1" smtClean="0"/>
              <a:t>besleme</a:t>
            </a:r>
            <a:r>
              <a:rPr lang="en-US" dirty="0" smtClean="0"/>
              <a:t> </a:t>
            </a:r>
            <a:r>
              <a:rPr lang="en-US" dirty="0" err="1" smtClean="0"/>
              <a:t>gerçekleştirilir</a:t>
            </a:r>
            <a:r>
              <a:rPr lang="en-US" dirty="0" smtClean="0"/>
              <a:t>. </a:t>
            </a:r>
            <a:r>
              <a:rPr lang="en-US" dirty="0" err="1" smtClean="0"/>
              <a:t>Burada</a:t>
            </a:r>
            <a:r>
              <a:rPr lang="en-US" dirty="0" smtClean="0"/>
              <a:t>, </a:t>
            </a:r>
            <a:r>
              <a:rPr lang="en-US" dirty="0" err="1" smtClean="0"/>
              <a:t>giriş</a:t>
            </a:r>
            <a:r>
              <a:rPr lang="en-US" dirty="0" smtClean="0"/>
              <a:t> </a:t>
            </a:r>
            <a:r>
              <a:rPr lang="en-US" dirty="0" err="1" smtClean="0"/>
              <a:t>görüntüsünün</a:t>
            </a:r>
            <a:r>
              <a:rPr lang="en-US" dirty="0" smtClean="0"/>
              <a:t> </a:t>
            </a:r>
            <a:r>
              <a:rPr lang="en-US" dirty="0" err="1" smtClean="0"/>
              <a:t>bölgesel</a:t>
            </a:r>
            <a:r>
              <a:rPr lang="en-US" dirty="0" smtClean="0"/>
              <a:t> </a:t>
            </a:r>
            <a:r>
              <a:rPr lang="en-US" dirty="0" err="1" smtClean="0"/>
              <a:t>özelliklerini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etmek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yerel</a:t>
            </a:r>
            <a:r>
              <a:rPr lang="en-US" dirty="0" smtClean="0"/>
              <a:t> </a:t>
            </a:r>
            <a:r>
              <a:rPr lang="en-US" dirty="0" err="1" smtClean="0"/>
              <a:t>özellik</a:t>
            </a:r>
            <a:r>
              <a:rPr lang="en-US" dirty="0" smtClean="0"/>
              <a:t> </a:t>
            </a:r>
            <a:r>
              <a:rPr lang="en-US" dirty="0" err="1" smtClean="0"/>
              <a:t>çıkarımı</a:t>
            </a:r>
            <a:r>
              <a:rPr lang="en-US" dirty="0" smtClean="0"/>
              <a:t> </a:t>
            </a:r>
            <a:r>
              <a:rPr lang="en-US" dirty="0" err="1" smtClean="0"/>
              <a:t>benimsenmiştir</a:t>
            </a:r>
            <a:r>
              <a:rPr lang="en-US" dirty="0" smtClean="0"/>
              <a:t>. </a:t>
            </a:r>
            <a:r>
              <a:rPr lang="en-US" dirty="0" err="1" smtClean="0"/>
              <a:t>Burada</a:t>
            </a:r>
            <a:r>
              <a:rPr lang="en-US" dirty="0" smtClean="0"/>
              <a:t> </a:t>
            </a:r>
            <a:r>
              <a:rPr lang="en-US" dirty="0" err="1" smtClean="0"/>
              <a:t>öğrenme</a:t>
            </a:r>
            <a:r>
              <a:rPr lang="en-US" dirty="0" smtClean="0"/>
              <a:t>, </a:t>
            </a:r>
            <a:r>
              <a:rPr lang="en-US" dirty="0" err="1" smtClean="0"/>
              <a:t>dermoskopi</a:t>
            </a:r>
            <a:r>
              <a:rPr lang="en-US" dirty="0" smtClean="0"/>
              <a:t> </a:t>
            </a:r>
            <a:r>
              <a:rPr lang="en-US" dirty="0" err="1" smtClean="0"/>
              <a:t>cilt</a:t>
            </a:r>
            <a:r>
              <a:rPr lang="en-US" dirty="0" smtClean="0"/>
              <a:t> </a:t>
            </a:r>
            <a:r>
              <a:rPr lang="en-US" dirty="0" err="1" smtClean="0"/>
              <a:t>kanseri</a:t>
            </a:r>
            <a:r>
              <a:rPr lang="en-US" dirty="0" smtClean="0"/>
              <a:t> </a:t>
            </a:r>
            <a:r>
              <a:rPr lang="en-US" dirty="0" err="1" smtClean="0"/>
              <a:t>görüntülerinin</a:t>
            </a:r>
            <a:r>
              <a:rPr lang="en-US" dirty="0" smtClean="0"/>
              <a:t> </a:t>
            </a:r>
            <a:r>
              <a:rPr lang="en-US" dirty="0" err="1" smtClean="0"/>
              <a:t>ana</a:t>
            </a:r>
            <a:r>
              <a:rPr lang="en-US" dirty="0" smtClean="0"/>
              <a:t> </a:t>
            </a:r>
            <a:r>
              <a:rPr lang="en-US" dirty="0" err="1" smtClean="0"/>
              <a:t>özelliklerini</a:t>
            </a:r>
            <a:r>
              <a:rPr lang="en-US" dirty="0" smtClean="0"/>
              <a:t> </a:t>
            </a:r>
            <a:r>
              <a:rPr lang="en-US" dirty="0" err="1" smtClean="0"/>
              <a:t>çıkarmak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belirli</a:t>
            </a:r>
            <a:r>
              <a:rPr lang="en-US" dirty="0" smtClean="0"/>
              <a:t> </a:t>
            </a:r>
            <a:r>
              <a:rPr lang="en-US" dirty="0" err="1" smtClean="0"/>
              <a:t>sayıda</a:t>
            </a:r>
            <a:r>
              <a:rPr lang="en-US" dirty="0" smtClean="0"/>
              <a:t> </a:t>
            </a:r>
            <a:r>
              <a:rPr lang="en-US" dirty="0" err="1" smtClean="0"/>
              <a:t>çekirdek</a:t>
            </a:r>
            <a:r>
              <a:rPr lang="en-US" dirty="0" smtClean="0"/>
              <a:t> </a:t>
            </a:r>
            <a:r>
              <a:rPr lang="en-US" dirty="0" err="1" smtClean="0"/>
              <a:t>matrisi</a:t>
            </a:r>
            <a:r>
              <a:rPr lang="en-US" dirty="0" smtClean="0"/>
              <a:t> </a:t>
            </a:r>
            <a:r>
              <a:rPr lang="en-US" dirty="0" err="1" smtClean="0"/>
              <a:t>elde</a:t>
            </a:r>
            <a:r>
              <a:rPr lang="en-US" dirty="0" smtClean="0"/>
              <a:t> </a:t>
            </a:r>
            <a:r>
              <a:rPr lang="en-US" dirty="0" err="1" smtClean="0"/>
              <a:t>etmek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uygulanmaktadır</a:t>
            </a:r>
            <a:r>
              <a:rPr lang="en-US" dirty="0" smtClean="0"/>
              <a:t>. </a:t>
            </a:r>
            <a:r>
              <a:rPr lang="en-US" dirty="0" err="1" smtClean="0"/>
              <a:t>Mevcut</a:t>
            </a:r>
            <a:r>
              <a:rPr lang="en-US" dirty="0" smtClean="0"/>
              <a:t> </a:t>
            </a:r>
            <a:r>
              <a:rPr lang="en-US" dirty="0" err="1" smtClean="0"/>
              <a:t>araştırma</a:t>
            </a:r>
            <a:r>
              <a:rPr lang="en-US" dirty="0" smtClean="0"/>
              <a:t>, </a:t>
            </a:r>
            <a:r>
              <a:rPr lang="en-US" dirty="0" err="1" smtClean="0"/>
              <a:t>ağ</a:t>
            </a:r>
            <a:r>
              <a:rPr lang="en-US" dirty="0" smtClean="0"/>
              <a:t> </a:t>
            </a:r>
            <a:r>
              <a:rPr lang="en-US" dirty="0" err="1" smtClean="0"/>
              <a:t>bağlantılarının</a:t>
            </a:r>
            <a:r>
              <a:rPr lang="en-US" dirty="0" smtClean="0"/>
              <a:t> </a:t>
            </a:r>
            <a:r>
              <a:rPr lang="en-US" dirty="0" err="1" smtClean="0"/>
              <a:t>ağırlıklarını</a:t>
            </a:r>
            <a:r>
              <a:rPr lang="en-US" dirty="0" smtClean="0"/>
              <a:t> optimize </a:t>
            </a:r>
            <a:r>
              <a:rPr lang="en-US" dirty="0" err="1" smtClean="0"/>
              <a:t>etmek</a:t>
            </a:r>
            <a:endParaRPr lang="en-US" dirty="0" smtClean="0"/>
          </a:p>
          <a:p>
            <a:r>
              <a:rPr lang="en-US" dirty="0" err="1" smtClean="0"/>
              <a:t>için</a:t>
            </a:r>
            <a:r>
              <a:rPr lang="en-US" dirty="0" smtClean="0"/>
              <a:t> BP </a:t>
            </a:r>
            <a:r>
              <a:rPr lang="en-US" dirty="0" err="1" smtClean="0"/>
              <a:t>tekniğini</a:t>
            </a:r>
            <a:r>
              <a:rPr lang="en-US" dirty="0" smtClean="0"/>
              <a:t> </a:t>
            </a:r>
            <a:r>
              <a:rPr lang="en-US" dirty="0" err="1" smtClean="0"/>
              <a:t>benimsemektedir</a:t>
            </a:r>
            <a:r>
              <a:rPr lang="en-US" dirty="0" smtClean="0"/>
              <a:t>. </a:t>
            </a:r>
            <a:r>
              <a:rPr lang="en-US" dirty="0" err="1" smtClean="0"/>
              <a:t>Kayan</a:t>
            </a:r>
            <a:r>
              <a:rPr lang="en-US" dirty="0" smtClean="0"/>
              <a:t> </a:t>
            </a:r>
            <a:r>
              <a:rPr lang="en-US" dirty="0" err="1" smtClean="0"/>
              <a:t>pencere</a:t>
            </a:r>
            <a:r>
              <a:rPr lang="en-US" dirty="0" smtClean="0"/>
              <a:t>, </a:t>
            </a:r>
            <a:r>
              <a:rPr lang="en-US" dirty="0" err="1" smtClean="0"/>
              <a:t>ağırlıklar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nokta</a:t>
            </a:r>
            <a:r>
              <a:rPr lang="en-US" dirty="0" smtClean="0"/>
              <a:t> </a:t>
            </a:r>
            <a:r>
              <a:rPr lang="en-US" dirty="0" err="1" smtClean="0"/>
              <a:t>çarpımı</a:t>
            </a:r>
            <a:r>
              <a:rPr lang="en-US" dirty="0" smtClean="0"/>
              <a:t> </a:t>
            </a:r>
            <a:r>
              <a:rPr lang="en-US" dirty="0" err="1" smtClean="0"/>
              <a:t>toplanacak</a:t>
            </a:r>
            <a:r>
              <a:rPr lang="en-US" dirty="0" smtClean="0"/>
              <a:t> </a:t>
            </a:r>
            <a:r>
              <a:rPr lang="en-US" dirty="0" err="1" smtClean="0"/>
              <a:t>şekilde</a:t>
            </a:r>
            <a:r>
              <a:rPr lang="en-US" dirty="0" smtClean="0"/>
              <a:t> </a:t>
            </a:r>
            <a:r>
              <a:rPr lang="en-US" dirty="0" err="1" smtClean="0"/>
              <a:t>konvolüsyonu</a:t>
            </a:r>
            <a:r>
              <a:rPr lang="en-US" dirty="0" smtClean="0"/>
              <a:t> </a:t>
            </a:r>
            <a:r>
              <a:rPr lang="en-US" dirty="0" err="1" smtClean="0"/>
              <a:t>uygulamak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vektör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kullanılır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Aktivasyon</a:t>
            </a:r>
            <a:r>
              <a:rPr lang="en-US" dirty="0" smtClean="0"/>
              <a:t> </a:t>
            </a:r>
            <a:r>
              <a:rPr lang="en-US" dirty="0" err="1" smtClean="0"/>
              <a:t>fonksiyonunu</a:t>
            </a:r>
            <a:r>
              <a:rPr lang="en-US" dirty="0" smtClean="0"/>
              <a:t> </a:t>
            </a:r>
            <a:r>
              <a:rPr lang="en-US" dirty="0" err="1" smtClean="0"/>
              <a:t>uygulamak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düzeltilmiş</a:t>
            </a:r>
            <a:r>
              <a:rPr lang="en-US" dirty="0" smtClean="0"/>
              <a:t> </a:t>
            </a:r>
            <a:r>
              <a:rPr lang="en-US" dirty="0" err="1" smtClean="0"/>
              <a:t>lineer</a:t>
            </a:r>
            <a:r>
              <a:rPr lang="en-US" dirty="0" smtClean="0"/>
              <a:t> </a:t>
            </a:r>
            <a:r>
              <a:rPr lang="en-US" dirty="0" err="1" smtClean="0"/>
              <a:t>birim</a:t>
            </a:r>
            <a:r>
              <a:rPr lang="en-US" dirty="0" smtClean="0"/>
              <a:t> (</a:t>
            </a:r>
            <a:r>
              <a:rPr lang="en-US" dirty="0" err="1" smtClean="0"/>
              <a:t>ReLU</a:t>
            </a:r>
            <a:r>
              <a:rPr lang="en-US" dirty="0" smtClean="0"/>
              <a:t>) </a:t>
            </a:r>
            <a:r>
              <a:rPr lang="en-US" dirty="0" err="1" smtClean="0"/>
              <a:t>kullanılır</a:t>
            </a:r>
            <a:r>
              <a:rPr lang="en-US" dirty="0" smtClean="0"/>
              <a:t>, </a:t>
            </a:r>
            <a:r>
              <a:rPr lang="en-US" dirty="0" err="1" smtClean="0"/>
              <a:t>yani</a:t>
            </a:r>
            <a:r>
              <a:rPr lang="en-US" dirty="0" smtClean="0"/>
              <a:t> f(x) = max(x, 0). </a:t>
            </a:r>
            <a:r>
              <a:rPr lang="en-US" dirty="0" err="1" smtClean="0"/>
              <a:t>Çıktı</a:t>
            </a:r>
            <a:r>
              <a:rPr lang="en-US" dirty="0" smtClean="0"/>
              <a:t> </a:t>
            </a:r>
            <a:r>
              <a:rPr lang="en-US" dirty="0" err="1" smtClean="0"/>
              <a:t>ölçeğini</a:t>
            </a:r>
            <a:r>
              <a:rPr lang="en-US" dirty="0" smtClean="0"/>
              <a:t> </a:t>
            </a:r>
            <a:r>
              <a:rPr lang="en-US" dirty="0" err="1" smtClean="0"/>
              <a:t>azaltmak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Max pooling </a:t>
            </a:r>
            <a:r>
              <a:rPr lang="en-US" dirty="0" err="1" smtClean="0"/>
              <a:t>kullanılır</a:t>
            </a:r>
            <a:r>
              <a:rPr lang="en-US" dirty="0" smtClean="0"/>
              <a:t>. Bu </a:t>
            </a:r>
            <a:r>
              <a:rPr lang="en-US" dirty="0" err="1" smtClean="0"/>
              <a:t>çalışmada</a:t>
            </a:r>
            <a:r>
              <a:rPr lang="en-US" dirty="0" smtClean="0"/>
              <a:t>, </a:t>
            </a:r>
            <a:r>
              <a:rPr lang="en-US" dirty="0" err="1" smtClean="0"/>
              <a:t>kayan</a:t>
            </a:r>
            <a:r>
              <a:rPr lang="en-US" dirty="0" smtClean="0"/>
              <a:t> </a:t>
            </a:r>
            <a:r>
              <a:rPr lang="en-US" dirty="0" err="1" smtClean="0"/>
              <a:t>ızgaranın</a:t>
            </a:r>
            <a:r>
              <a:rPr lang="en-US" dirty="0" smtClean="0"/>
              <a:t> (subsequent layer)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sonraki</a:t>
            </a:r>
            <a:r>
              <a:rPr lang="en-US" dirty="0" smtClean="0"/>
              <a:t> </a:t>
            </a:r>
            <a:r>
              <a:rPr lang="en-US" dirty="0" err="1" smtClean="0"/>
              <a:t>katmanı</a:t>
            </a:r>
            <a:r>
              <a:rPr lang="en-US" dirty="0" smtClean="0"/>
              <a:t> en </a:t>
            </a:r>
            <a:r>
              <a:rPr lang="en-US" dirty="0" err="1" smtClean="0"/>
              <a:t>yüksek</a:t>
            </a:r>
            <a:r>
              <a:rPr lang="en-US" dirty="0" smtClean="0"/>
              <a:t> </a:t>
            </a:r>
            <a:r>
              <a:rPr lang="en-US" dirty="0" err="1" smtClean="0"/>
              <a:t>değer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kabul</a:t>
            </a:r>
            <a:r>
              <a:rPr lang="en-US" dirty="0" smtClean="0"/>
              <a:t> </a:t>
            </a:r>
            <a:r>
              <a:rPr lang="en-US" dirty="0" err="1" smtClean="0"/>
              <a:t>edilmiştir</a:t>
            </a:r>
            <a:r>
              <a:rPr lang="en-US" dirty="0" smtClean="0"/>
              <a:t>. </a:t>
            </a:r>
            <a:r>
              <a:rPr lang="en-US" dirty="0" err="1" smtClean="0"/>
              <a:t>CNN'i</a:t>
            </a:r>
            <a:r>
              <a:rPr lang="en-US" dirty="0" smtClean="0"/>
              <a:t> </a:t>
            </a:r>
            <a:r>
              <a:rPr lang="en-US" dirty="0" err="1" smtClean="0"/>
              <a:t>başlattıktan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, </a:t>
            </a:r>
            <a:r>
              <a:rPr lang="en-US" dirty="0" err="1" smtClean="0"/>
              <a:t>iç</a:t>
            </a:r>
            <a:r>
              <a:rPr lang="en-US" dirty="0" smtClean="0"/>
              <a:t> </a:t>
            </a:r>
            <a:r>
              <a:rPr lang="en-US" dirty="0" err="1" smtClean="0"/>
              <a:t>ağırlıkları</a:t>
            </a:r>
            <a:r>
              <a:rPr lang="en-US" dirty="0" smtClean="0"/>
              <a:t> (internal weights) </a:t>
            </a:r>
            <a:r>
              <a:rPr lang="en-US" dirty="0" err="1" smtClean="0"/>
              <a:t>değiştirerek</a:t>
            </a:r>
            <a:r>
              <a:rPr lang="en-US" dirty="0" smtClean="0"/>
              <a:t> </a:t>
            </a:r>
            <a:r>
              <a:rPr lang="en-US" dirty="0" err="1" smtClean="0"/>
              <a:t>gerçek</a:t>
            </a:r>
            <a:r>
              <a:rPr lang="en-US" dirty="0" smtClean="0"/>
              <a:t> </a:t>
            </a:r>
            <a:r>
              <a:rPr lang="en-US" dirty="0" err="1" smtClean="0"/>
              <a:t>çıktının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tahmini</a:t>
            </a:r>
            <a:r>
              <a:rPr lang="en-US" dirty="0" smtClean="0"/>
              <a:t> </a:t>
            </a:r>
            <a:r>
              <a:rPr lang="en-US" dirty="0" err="1" smtClean="0"/>
              <a:t>çıktının</a:t>
            </a:r>
            <a:r>
              <a:rPr lang="en-US" dirty="0" smtClean="0"/>
              <a:t> </a:t>
            </a:r>
            <a:r>
              <a:rPr lang="en-US" dirty="0" err="1" smtClean="0"/>
              <a:t>hata</a:t>
            </a:r>
            <a:r>
              <a:rPr lang="en-US" dirty="0" smtClean="0"/>
              <a:t> </a:t>
            </a:r>
            <a:r>
              <a:rPr lang="en-US" dirty="0" err="1" smtClean="0"/>
              <a:t>minimizasyonu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optimizasyon</a:t>
            </a:r>
            <a:r>
              <a:rPr lang="en-US" dirty="0" smtClean="0"/>
              <a:t> </a:t>
            </a:r>
            <a:r>
              <a:rPr lang="en-US" dirty="0" err="1" smtClean="0"/>
              <a:t>tekniği</a:t>
            </a:r>
            <a:r>
              <a:rPr lang="en-US" dirty="0" smtClean="0"/>
              <a:t> </a:t>
            </a:r>
            <a:r>
              <a:rPr lang="en-US" dirty="0" err="1" smtClean="0"/>
              <a:t>gerekir</a:t>
            </a:r>
            <a:r>
              <a:rPr lang="en-US" dirty="0" smtClean="0"/>
              <a:t>. </a:t>
            </a:r>
            <a:r>
              <a:rPr lang="en-US" dirty="0" err="1" smtClean="0"/>
              <a:t>Burada</a:t>
            </a:r>
            <a:r>
              <a:rPr lang="en-US" dirty="0" smtClean="0"/>
              <a:t> </a:t>
            </a:r>
            <a:r>
              <a:rPr lang="en-US" dirty="0" err="1" smtClean="0"/>
              <a:t>bu</a:t>
            </a:r>
            <a:r>
              <a:rPr lang="en-US" dirty="0" smtClean="0"/>
              <a:t> </a:t>
            </a:r>
            <a:r>
              <a:rPr lang="en-US" dirty="0" err="1" smtClean="0"/>
              <a:t>amaçla</a:t>
            </a:r>
            <a:r>
              <a:rPr lang="en-US" dirty="0" smtClean="0"/>
              <a:t> BP </a:t>
            </a:r>
            <a:r>
              <a:rPr lang="en-US" dirty="0" err="1" smtClean="0"/>
              <a:t>algoritması</a:t>
            </a:r>
            <a:r>
              <a:rPr lang="en-US" dirty="0" smtClean="0"/>
              <a:t> </a:t>
            </a:r>
            <a:r>
              <a:rPr lang="en-US" dirty="0" err="1" smtClean="0"/>
              <a:t>kullanılmaktadır</a:t>
            </a:r>
            <a:r>
              <a:rPr lang="en-US" dirty="0" smtClean="0"/>
              <a:t>. </a:t>
            </a:r>
            <a:r>
              <a:rPr lang="en-US" dirty="0" err="1" smtClean="0"/>
              <a:t>BP'nin</a:t>
            </a:r>
            <a:r>
              <a:rPr lang="en-US" dirty="0" smtClean="0"/>
              <a:t> </a:t>
            </a:r>
            <a:r>
              <a:rPr lang="en-US" dirty="0" err="1" smtClean="0"/>
              <a:t>ana</a:t>
            </a:r>
            <a:r>
              <a:rPr lang="en-US" dirty="0" smtClean="0"/>
              <a:t> </a:t>
            </a:r>
            <a:r>
              <a:rPr lang="en-US" dirty="0" err="1" smtClean="0"/>
              <a:t>kısmı</a:t>
            </a:r>
            <a:r>
              <a:rPr lang="en-US" dirty="0" smtClean="0"/>
              <a:t>, en </a:t>
            </a:r>
            <a:r>
              <a:rPr lang="en-US" dirty="0" err="1" smtClean="0"/>
              <a:t>aza</a:t>
            </a:r>
            <a:r>
              <a:rPr lang="en-US" dirty="0" smtClean="0"/>
              <a:t> </a:t>
            </a:r>
            <a:r>
              <a:rPr lang="en-US" dirty="0" err="1" smtClean="0"/>
              <a:t>indirmek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gradyan</a:t>
            </a:r>
            <a:r>
              <a:rPr lang="en-US" dirty="0" smtClean="0"/>
              <a:t> </a:t>
            </a:r>
            <a:r>
              <a:rPr lang="en-US" dirty="0" err="1" smtClean="0"/>
              <a:t>iniş</a:t>
            </a:r>
            <a:r>
              <a:rPr lang="en-US" dirty="0" smtClean="0"/>
              <a:t> </a:t>
            </a:r>
            <a:r>
              <a:rPr lang="en-US" dirty="0" err="1" smtClean="0"/>
              <a:t>algoritmasını</a:t>
            </a:r>
            <a:r>
              <a:rPr lang="en-US" dirty="0" smtClean="0"/>
              <a:t> </a:t>
            </a:r>
            <a:r>
              <a:rPr lang="en-US" dirty="0" err="1" smtClean="0"/>
              <a:t>benimsemektir</a:t>
            </a:r>
            <a:r>
              <a:rPr lang="en-US" dirty="0" smtClean="0"/>
              <a:t>. </a:t>
            </a:r>
            <a:r>
              <a:rPr lang="en-US" dirty="0" err="1" smtClean="0"/>
              <a:t>Gradyan</a:t>
            </a:r>
            <a:r>
              <a:rPr lang="en-US" dirty="0" smtClean="0"/>
              <a:t> </a:t>
            </a:r>
            <a:r>
              <a:rPr lang="en-US" dirty="0" err="1" smtClean="0"/>
              <a:t>iniş</a:t>
            </a:r>
            <a:r>
              <a:rPr lang="en-US" dirty="0" smtClean="0"/>
              <a:t>, </a:t>
            </a:r>
            <a:r>
              <a:rPr lang="en-US" dirty="0" err="1" smtClean="0"/>
              <a:t>çapraz</a:t>
            </a:r>
            <a:r>
              <a:rPr lang="en-US" dirty="0" smtClean="0"/>
              <a:t> </a:t>
            </a:r>
            <a:r>
              <a:rPr lang="en-US" dirty="0" err="1" smtClean="0"/>
              <a:t>entropi</a:t>
            </a:r>
            <a:r>
              <a:rPr lang="en-US" dirty="0" smtClean="0"/>
              <a:t> </a:t>
            </a:r>
            <a:r>
              <a:rPr lang="en-US" dirty="0" err="1" smtClean="0"/>
              <a:t>kaybı</a:t>
            </a:r>
            <a:r>
              <a:rPr lang="en-US" dirty="0" smtClean="0"/>
              <a:t> </a:t>
            </a:r>
            <a:r>
              <a:rPr lang="en-US" dirty="0" err="1" smtClean="0"/>
              <a:t>üzerinde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minimizasyon</a:t>
            </a:r>
            <a:r>
              <a:rPr lang="en-US" dirty="0" smtClean="0"/>
              <a:t> </a:t>
            </a:r>
            <a:r>
              <a:rPr lang="en-US" dirty="0" err="1" smtClean="0"/>
              <a:t>prosedürüdür</a:t>
            </a:r>
            <a:r>
              <a:rPr lang="en-US" dirty="0" smtClean="0"/>
              <a:t>. </a:t>
            </a:r>
            <a:r>
              <a:rPr lang="en-US" dirty="0" err="1" smtClean="0"/>
              <a:t>Açıklanan</a:t>
            </a:r>
            <a:r>
              <a:rPr lang="en-US" dirty="0" smtClean="0"/>
              <a:t> </a:t>
            </a:r>
            <a:r>
              <a:rPr lang="en-US" dirty="0" err="1" smtClean="0"/>
              <a:t>durumlar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</a:t>
            </a:r>
            <a:r>
              <a:rPr lang="en-US" dirty="0" err="1" smtClean="0"/>
              <a:t>dikkate</a:t>
            </a:r>
            <a:r>
              <a:rPr lang="en-US" dirty="0" smtClean="0"/>
              <a:t> </a:t>
            </a:r>
            <a:r>
              <a:rPr lang="en-US" dirty="0" err="1" smtClean="0"/>
              <a:t>alınan</a:t>
            </a:r>
            <a:r>
              <a:rPr lang="en-US" dirty="0" smtClean="0"/>
              <a:t> </a:t>
            </a:r>
            <a:r>
              <a:rPr lang="en-US" dirty="0" err="1" smtClean="0"/>
              <a:t>maliyet</a:t>
            </a:r>
            <a:r>
              <a:rPr lang="en-US" dirty="0" smtClean="0"/>
              <a:t> </a:t>
            </a:r>
            <a:r>
              <a:rPr lang="en-US" dirty="0" err="1" smtClean="0"/>
              <a:t>fonksiyonu</a:t>
            </a:r>
            <a:r>
              <a:rPr lang="en-US" dirty="0" smtClean="0"/>
              <a:t> </a:t>
            </a:r>
            <a:r>
              <a:rPr lang="en-US" dirty="0" err="1" smtClean="0"/>
              <a:t>aşağıdaki</a:t>
            </a:r>
            <a:r>
              <a:rPr lang="en-US" dirty="0" smtClean="0"/>
              <a:t> </a:t>
            </a:r>
            <a:r>
              <a:rPr lang="en-US" dirty="0" err="1" smtClean="0"/>
              <a:t>gibidir</a:t>
            </a:r>
            <a:r>
              <a:rPr lang="en-US" dirty="0" smtClean="0"/>
              <a:t>: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4610</TotalTime>
  <Words>2542</Words>
  <Application>Microsoft Office PowerPoint</Application>
  <PresentationFormat>On-screen Show (4:3)</PresentationFormat>
  <Paragraphs>67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Solstice</vt:lpstr>
      <vt:lpstr>Cilt kanserinin yumuşak hesaplama teknikleri üzerine bilgisayar destekli tanısı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Garavel</dc:creator>
  <cp:lastModifiedBy>Windows User</cp:lastModifiedBy>
  <cp:revision>577</cp:revision>
  <dcterms:created xsi:type="dcterms:W3CDTF">2006-08-16T00:00:00Z</dcterms:created>
  <dcterms:modified xsi:type="dcterms:W3CDTF">2022-12-19T20:00:27Z</dcterms:modified>
</cp:coreProperties>
</file>

<file path=docProps/thumbnail.jpeg>
</file>